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726" r:id="rId1"/>
  </p:sldMasterIdLst>
  <p:notesMasterIdLst>
    <p:notesMasterId r:id="rId4"/>
  </p:notesMasterIdLst>
  <p:handoutMasterIdLst>
    <p:handoutMasterId r:id="rId5"/>
  </p:handoutMasterIdLst>
  <p:sldIdLst>
    <p:sldId id="631" r:id="rId2"/>
    <p:sldId id="562" r:id="rId3"/>
  </p:sldIdLst>
  <p:sldSz cx="9144000" cy="6858000" type="screen4x3"/>
  <p:notesSz cx="6881813" cy="9296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7E4404"/>
    <a:srgbClr val="CB6D05"/>
    <a:srgbClr val="9A5304"/>
    <a:srgbClr val="003300"/>
    <a:srgbClr val="6CAEDF"/>
    <a:srgbClr val="004B8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2F8AF44-846D-BE3F-160C-7688AEB35706}" v="57" dt="2022-07-27T22:06:43.32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12C8C85-51F0-491E-9774-3900AFEF0FD7}" styleName="Light Style 2 - Accent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68D230F3-CF80-4859-8CE7-A43EE81993B5}" styleName="Light Style 1 - Accent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737" autoAdjust="0"/>
    <p:restoredTop sz="94624" autoAdjust="0"/>
  </p:normalViewPr>
  <p:slideViewPr>
    <p:cSldViewPr snapToGrid="0" snapToObjects="1" showGuides="1">
      <p:cViewPr varScale="1">
        <p:scale>
          <a:sx n="71" d="100"/>
          <a:sy n="71" d="100"/>
        </p:scale>
        <p:origin x="1428" y="60"/>
      </p:cViewPr>
      <p:guideLst>
        <p:guide orient="horz" pos="2159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4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6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solidFill>
              <a:schemeClr val="bg2"/>
            </a:solidFill>
            <a:ln w="34925">
              <a:solidFill>
                <a:schemeClr val="bg1"/>
              </a:solidFill>
            </a:ln>
          </c:spPr>
          <c:dPt>
            <c:idx val="0"/>
            <c:bubble3D val="0"/>
            <c:extLst>
              <c:ext xmlns:c16="http://schemas.microsoft.com/office/drawing/2014/chart" uri="{C3380CC4-5D6E-409C-BE32-E72D297353CC}">
                <c16:uniqueId val="{00000000-8D15-482B-8638-B5E4D913ABA3}"/>
              </c:ext>
            </c:extLst>
          </c:dPt>
          <c:dPt>
            <c:idx val="1"/>
            <c:bubble3D val="0"/>
            <c:spPr>
              <a:solidFill>
                <a:schemeClr val="tx2"/>
              </a:solidFill>
              <a:ln w="34925">
                <a:solidFill>
                  <a:schemeClr val="bg1"/>
                </a:solidFill>
              </a:ln>
            </c:spPr>
            <c:extLst>
              <c:ext xmlns:c16="http://schemas.microsoft.com/office/drawing/2014/chart" uri="{C3380CC4-5D6E-409C-BE32-E72D297353CC}">
                <c16:uniqueId val="{00000002-8D15-482B-8638-B5E4D913ABA3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66</c:v>
                </c:pt>
                <c:pt idx="1">
                  <c:v>33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8D15-482B-8638-B5E4D913ABA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238"/>
      </c:pieChart>
    </c:plotArea>
    <c:plotVisOnly val="1"/>
    <c:dispBlanksAs val="zero"/>
    <c:showDLblsOverMax val="0"/>
  </c:chart>
  <c:spPr>
    <a:ln w="44450"/>
  </c:spPr>
  <c:txPr>
    <a:bodyPr/>
    <a:lstStyle/>
    <a:p>
      <a:pPr>
        <a:defRPr sz="1800">
          <a:latin typeface="Calibri" panose="020F0502020204030204" pitchFamily="34" charset="0"/>
        </a:defRPr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6.8028449568803898E-2"/>
          <c:y val="0.12264847070168423"/>
          <c:w val="0.82536932883389602"/>
          <c:h val="0.81957609817927901"/>
        </c:manualLayout>
      </c:layout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Total</c:v>
                </c:pt>
              </c:strCache>
            </c:strRef>
          </c:tx>
          <c:dPt>
            <c:idx val="2"/>
            <c:bubble3D val="0"/>
            <c:spPr>
              <a:solidFill>
                <a:schemeClr val="bg2">
                  <a:lumMod val="75000"/>
                </a:schemeClr>
              </a:solidFill>
            </c:spPr>
            <c:extLst>
              <c:ext xmlns:c16="http://schemas.microsoft.com/office/drawing/2014/chart" uri="{C3380CC4-5D6E-409C-BE32-E72D297353CC}">
                <c16:uniqueId val="{00000001-265D-4DA6-9CBB-65C16B3E141E}"/>
              </c:ext>
            </c:extLst>
          </c:dPt>
          <c:dPt>
            <c:idx val="3"/>
            <c:bubble3D val="0"/>
            <c:spPr>
              <a:solidFill>
                <a:schemeClr val="tx2">
                  <a:lumMod val="40000"/>
                  <a:lumOff val="60000"/>
                </a:schemeClr>
              </a:solidFill>
            </c:spPr>
            <c:extLst>
              <c:ext xmlns:c16="http://schemas.microsoft.com/office/drawing/2014/chart" uri="{C3380CC4-5D6E-409C-BE32-E72D297353CC}">
                <c16:uniqueId val="{00000003-265D-4DA6-9CBB-65C16B3E141E}"/>
              </c:ext>
            </c:extLst>
          </c:dPt>
          <c:dPt>
            <c:idx val="4"/>
            <c:bubble3D val="0"/>
            <c:explosion val="17"/>
            <c:spPr>
              <a:solidFill>
                <a:schemeClr val="accent4"/>
              </a:solidFill>
            </c:spPr>
            <c:extLst>
              <c:ext xmlns:c16="http://schemas.microsoft.com/office/drawing/2014/chart" uri="{C3380CC4-5D6E-409C-BE32-E72D297353CC}">
                <c16:uniqueId val="{00000005-265D-4DA6-9CBB-65C16B3E141E}"/>
              </c:ext>
            </c:extLst>
          </c:dPt>
          <c:dLbls>
            <c:dLbl>
              <c:idx val="0"/>
              <c:tx>
                <c:rich>
                  <a:bodyPr/>
                  <a:lstStyle/>
                  <a:p>
                    <a:fld id="{CA222F9B-AB2A-41DD-9FB9-D7002B351871}" type="CATEGORYNAME">
                      <a:rPr lang="en-US">
                        <a:solidFill>
                          <a:schemeClr val="bg1"/>
                        </a:solidFill>
                      </a:rPr>
                      <a:pPr/>
                      <a:t>[CATEGORY NAME]</a:t>
                    </a:fld>
                    <a:r>
                      <a:rPr lang="en-US" baseline="0" dirty="0">
                        <a:solidFill>
                          <a:schemeClr val="bg1"/>
                        </a:solidFill>
                      </a:rPr>
                      <a:t>, </a:t>
                    </a:r>
                    <a:fld id="{47CFA5E0-9984-4797-A27B-33017E0E5E12}" type="VALUE">
                      <a:rPr lang="en-US" baseline="0">
                        <a:solidFill>
                          <a:schemeClr val="bg1"/>
                        </a:solidFill>
                      </a:rPr>
                      <a:pPr/>
                      <a:t>[VALUE]</a:t>
                    </a:fld>
                    <a:endParaRPr lang="en-US" baseline="0" dirty="0">
                      <a:solidFill>
                        <a:schemeClr val="bg1"/>
                      </a:solidFill>
                    </a:endParaRPr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6-265D-4DA6-9CBB-65C16B3E141E}"/>
                </c:ext>
              </c:extLst>
            </c:dLbl>
            <c:dLbl>
              <c:idx val="2"/>
              <c:layout>
                <c:manualLayout>
                  <c:x val="0.16828974503187102"/>
                  <c:y val="-9.190985262357404E-2"/>
                </c:manualLayout>
              </c:layout>
              <c:showLegendKey val="0"/>
              <c:showVal val="1"/>
              <c:showCatName val="1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265D-4DA6-9CBB-65C16B3E141E}"/>
                </c:ext>
              </c:extLst>
            </c:dLbl>
            <c:dLbl>
              <c:idx val="3"/>
              <c:layout>
                <c:manualLayout>
                  <c:x val="0.12321428571428623"/>
                  <c:y val="-1.7731804364676709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Monitor, </a:t>
                    </a:r>
                    <a:r>
                      <a:rPr lang="en-US" sz="1100" dirty="0"/>
                      <a:t>troubleshoot</a:t>
                    </a:r>
                    <a:r>
                      <a:rPr lang="en-US" dirty="0"/>
                      <a:t> and remediate, 24.8%</a:t>
                    </a:r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showDataLabelsRange val="0"/>
                </c:ext>
                <c:ext xmlns:c16="http://schemas.microsoft.com/office/drawing/2014/chart" uri="{C3380CC4-5D6E-409C-BE32-E72D297353CC}">
                  <c16:uniqueId val="{00000003-265D-4DA6-9CBB-65C16B3E141E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1200" b="1"/>
                </a:pPr>
                <a:endParaRPr lang="en-US"/>
              </a:p>
            </c:txPr>
            <c:showLegendKey val="0"/>
            <c:showVal val="1"/>
            <c:showCatName val="1"/>
            <c:showSerName val="0"/>
            <c:showPercent val="0"/>
            <c:showBubbleSize val="0"/>
            <c:showLeaderLines val="1"/>
            <c:extLst>
              <c:ext xmlns:c15="http://schemas.microsoft.com/office/drawing/2012/chart" uri="{CE6537A1-D6FC-4f65-9D91-7224C49458BB}"/>
            </c:extLst>
          </c:dLbls>
          <c:cat>
            <c:strRef>
              <c:f>Sheet1!$A$2:$A$6</c:f>
              <c:strCache>
                <c:ptCount val="5"/>
                <c:pt idx="0">
                  <c:v>Provision, patch, and config</c:v>
                </c:pt>
                <c:pt idx="1">
                  <c:v>New service request and approval</c:v>
                </c:pt>
                <c:pt idx="2">
                  <c:v>Vendor and internal meetings</c:v>
                </c:pt>
                <c:pt idx="3">
                  <c:v>Monitor, troubleshoot and remediate</c:v>
                </c:pt>
                <c:pt idx="4">
                  <c:v>Innovation and new projects</c:v>
                </c:pt>
              </c:strCache>
            </c:strRef>
          </c:cat>
          <c:val>
            <c:numRef>
              <c:f>Sheet1!$B$2:$B$6</c:f>
              <c:numCache>
                <c:formatCode>###0%</c:formatCode>
                <c:ptCount val="5"/>
                <c:pt idx="0">
                  <c:v>0.21963455149501701</c:v>
                </c:pt>
                <c:pt idx="1">
                  <c:v>0.18205980066445204</c:v>
                </c:pt>
                <c:pt idx="2">
                  <c:v>0.15853820598006738</c:v>
                </c:pt>
                <c:pt idx="3">
                  <c:v>0.230564784053156</c:v>
                </c:pt>
                <c:pt idx="4">
                  <c:v>0.20920265780730937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7-265D-4DA6-9CBB-65C16B3E141E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27"/>
      </c:pieChart>
      <c:spPr>
        <a:ln>
          <a:noFill/>
        </a:ln>
      </c:spPr>
    </c:plotArea>
    <c:plotVisOnly val="1"/>
    <c:dispBlanksAs val="zero"/>
    <c:showDLblsOverMax val="0"/>
  </c:chart>
  <c:txPr>
    <a:bodyPr/>
    <a:lstStyle/>
    <a:p>
      <a:pPr>
        <a:defRPr sz="1400"/>
      </a:pPr>
      <a:endParaRPr lang="en-US"/>
    </a:p>
  </c:txPr>
  <c:externalData r:id="rId1">
    <c:autoUpdate val="0"/>
  </c:externalData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82119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98102" y="1"/>
            <a:ext cx="2982119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AA8D351-6EE2-ED4B-9D4B-A135C55727FD}" type="datetimeFigureOut">
              <a:rPr lang="en-US" smtClean="0"/>
              <a:pPr/>
              <a:t>7/27/2022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1" y="8829967"/>
            <a:ext cx="2982119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98102" y="8829967"/>
            <a:ext cx="2982119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4927CAB-B0F7-2D4F-8908-52C674DFB41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801554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82119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98102" y="1"/>
            <a:ext cx="2982119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F902E65-E1FE-BD40-9E83-1C5BC9790FB4}" type="datetimeFigureOut">
              <a:rPr lang="en-US" smtClean="0"/>
              <a:pPr/>
              <a:t>7/27/2022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17600" y="696913"/>
            <a:ext cx="4646613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8182" y="4415791"/>
            <a:ext cx="5505450" cy="41833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8829967"/>
            <a:ext cx="2982119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98102" y="8829967"/>
            <a:ext cx="2982119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77A8DE6-6B50-094C-8647-96575B0159F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7990752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7/27/2022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124008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7/27/2022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9033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7/27/2022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108040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Questions? Contact Inf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0879362-658A-E344-B7E9-F19991414F7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© IDC 2013</a:t>
            </a:r>
            <a:endParaRPr lang="en-US" dirty="0"/>
          </a:p>
        </p:txBody>
      </p:sp>
      <p:sp>
        <p:nvSpPr>
          <p:cNvPr id="7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417209" y="2728949"/>
            <a:ext cx="6534920" cy="1639448"/>
          </a:xfrm>
        </p:spPr>
        <p:txBody>
          <a:bodyPr anchor="t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400" baseline="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Enter speaker name and title, contact info, and twitter handle</a:t>
            </a:r>
          </a:p>
        </p:txBody>
      </p:sp>
    </p:spTree>
    <p:extLst>
      <p:ext uri="{BB962C8B-B14F-4D97-AF65-F5344CB8AC3E}">
        <p14:creationId xmlns:p14="http://schemas.microsoft.com/office/powerpoint/2010/main" val="3252107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7/27/2022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77046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7/27/2022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973686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7/27/2022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91755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7/27/2022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61460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7/27/2022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12960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7/27/2022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93684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7/27/2022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722952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7/27/2022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375814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7/27/2022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23844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7" r:id="rId1"/>
    <p:sldLayoutId id="2147483728" r:id="rId2"/>
    <p:sldLayoutId id="2147483729" r:id="rId3"/>
    <p:sldLayoutId id="2147483730" r:id="rId4"/>
    <p:sldLayoutId id="2147483731" r:id="rId5"/>
    <p:sldLayoutId id="2147483732" r:id="rId6"/>
    <p:sldLayoutId id="2147483733" r:id="rId7"/>
    <p:sldLayoutId id="2147483734" r:id="rId8"/>
    <p:sldLayoutId id="2147483735" r:id="rId9"/>
    <p:sldLayoutId id="2147483736" r:id="rId10"/>
    <p:sldLayoutId id="2147483737" r:id="rId11"/>
    <p:sldLayoutId id="2147483738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" name="Chart 13"/>
          <p:cNvGraphicFramePr/>
          <p:nvPr>
            <p:extLst>
              <p:ext uri="{D42A27DB-BD31-4B8C-83A1-F6EECF244321}">
                <p14:modId xmlns:p14="http://schemas.microsoft.com/office/powerpoint/2010/main" val="607840334"/>
              </p:ext>
            </p:extLst>
          </p:nvPr>
        </p:nvGraphicFramePr>
        <p:xfrm>
          <a:off x="2354688" y="1865186"/>
          <a:ext cx="3538803" cy="388922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8" name="Rectangle 17"/>
          <p:cNvSpPr/>
          <p:nvPr/>
        </p:nvSpPr>
        <p:spPr>
          <a:xfrm>
            <a:off x="3391158" y="2750720"/>
            <a:ext cx="1465861" cy="109586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>
              <a:lnSpc>
                <a:spcPct val="90000"/>
              </a:lnSpc>
            </a:pPr>
            <a:r>
              <a:rPr lang="en-US" sz="3200" dirty="0">
                <a:solidFill>
                  <a:schemeClr val="bg1"/>
                </a:solidFill>
                <a:latin typeface="Calibri" pitchFamily="34" charset="0"/>
              </a:rPr>
              <a:t>2/3</a:t>
            </a:r>
          </a:p>
          <a:p>
            <a:pPr algn="ctr">
              <a:lnSpc>
                <a:spcPct val="90000"/>
              </a:lnSpc>
            </a:pPr>
            <a:endParaRPr lang="en-US" sz="3200" dirty="0">
              <a:solidFill>
                <a:schemeClr val="bg1"/>
              </a:solidFill>
              <a:latin typeface="Calibri" pitchFamily="34" charset="0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5899544" y="4824315"/>
            <a:ext cx="2391016" cy="369332"/>
          </a:xfrm>
          <a:prstGeom prst="rect">
            <a:avLst/>
          </a:prstGeom>
          <a:noFill/>
        </p:spPr>
        <p:txBody>
          <a:bodyPr wrap="square" lIns="68580" tIns="45720" rIns="91440" bIns="45720" rtlCol="0" anchor="t">
            <a:spAutoFit/>
          </a:bodyPr>
          <a:lstStyle/>
          <a:p>
            <a:pPr>
              <a:buClr>
                <a:schemeClr val="tx2"/>
              </a:buClr>
            </a:pPr>
            <a:r>
              <a:rPr lang="en-US" b="1" dirty="0">
                <a:solidFill>
                  <a:schemeClr val="tx2"/>
                </a:solidFill>
                <a:latin typeface="Calibri" panose="020F0502020204030204" pitchFamily="34" charset="0"/>
              </a:rPr>
              <a:t>Survivors</a:t>
            </a:r>
            <a:endParaRPr lang="en-US" dirty="0">
              <a:latin typeface="Calibri" panose="020F0502020204030204" pitchFamily="34" charset="0"/>
            </a:endParaRPr>
          </a:p>
        </p:txBody>
      </p:sp>
      <p:cxnSp>
        <p:nvCxnSpPr>
          <p:cNvPr id="21" name="Straight Connector 20"/>
          <p:cNvCxnSpPr/>
          <p:nvPr/>
        </p:nvCxnSpPr>
        <p:spPr>
          <a:xfrm>
            <a:off x="5032741" y="5037253"/>
            <a:ext cx="860749" cy="0"/>
          </a:xfrm>
          <a:prstGeom prst="line">
            <a:avLst/>
          </a:prstGeom>
          <a:noFill/>
          <a:ln w="1905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sp>
        <p:nvSpPr>
          <p:cNvPr id="22" name="Rectangle 21"/>
          <p:cNvSpPr/>
          <p:nvPr/>
        </p:nvSpPr>
        <p:spPr>
          <a:xfrm>
            <a:off x="3473176" y="4388560"/>
            <a:ext cx="1465861" cy="109586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>
              <a:lnSpc>
                <a:spcPct val="90000"/>
              </a:lnSpc>
            </a:pPr>
            <a:r>
              <a:rPr lang="en-US" sz="3200" dirty="0">
                <a:solidFill>
                  <a:schemeClr val="bg1"/>
                </a:solidFill>
                <a:latin typeface="Calibri" pitchFamily="34" charset="0"/>
              </a:rPr>
              <a:t>1/3</a:t>
            </a:r>
          </a:p>
          <a:p>
            <a:pPr algn="ctr">
              <a:lnSpc>
                <a:spcPct val="90000"/>
              </a:lnSpc>
            </a:pPr>
            <a:endParaRPr lang="en-US" sz="3200" dirty="0">
              <a:solidFill>
                <a:schemeClr val="bg1"/>
              </a:solidFill>
              <a:latin typeface="Calibri" pitchFamily="34" charset="0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5899544" y="2544362"/>
            <a:ext cx="2339882" cy="369332"/>
          </a:xfrm>
          <a:prstGeom prst="rect">
            <a:avLst/>
          </a:prstGeom>
          <a:noFill/>
        </p:spPr>
        <p:txBody>
          <a:bodyPr wrap="square" lIns="68580" tIns="45720" rIns="91440" bIns="45720" rtlCol="0" anchor="t">
            <a:spAutoFit/>
          </a:bodyPr>
          <a:lstStyle/>
          <a:p>
            <a:pPr>
              <a:buClr>
                <a:schemeClr val="tx2"/>
              </a:buClr>
            </a:pPr>
            <a:r>
              <a:rPr lang="en-US" b="1" dirty="0">
                <a:solidFill>
                  <a:schemeClr val="tx2"/>
                </a:solidFill>
                <a:latin typeface="Calibri" panose="020F0502020204030204" pitchFamily="34" charset="0"/>
              </a:rPr>
              <a:t>Thrivers</a:t>
            </a:r>
            <a:endParaRPr lang="en-US" dirty="0">
              <a:latin typeface="Calibri" panose="020F0502020204030204" pitchFamily="34" charset="0"/>
            </a:endParaRPr>
          </a:p>
        </p:txBody>
      </p:sp>
      <p:cxnSp>
        <p:nvCxnSpPr>
          <p:cNvPr id="27" name="Straight Connector 26"/>
          <p:cNvCxnSpPr/>
          <p:nvPr/>
        </p:nvCxnSpPr>
        <p:spPr>
          <a:xfrm>
            <a:off x="5185142" y="2761448"/>
            <a:ext cx="707658" cy="0"/>
          </a:xfrm>
          <a:prstGeom prst="line">
            <a:avLst/>
          </a:prstGeom>
          <a:noFill/>
          <a:ln w="1905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879362-658A-E344-B7E9-F19991414F7F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12932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Content Placeholder 8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3727291497"/>
              </p:ext>
            </p:extLst>
          </p:nvPr>
        </p:nvGraphicFramePr>
        <p:xfrm>
          <a:off x="228600" y="1737895"/>
          <a:ext cx="4267200" cy="42973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879362-658A-E344-B7E9-F19991414F7F}" type="slidenum">
              <a:rPr lang="en-US" smtClean="0"/>
              <a:pPr/>
              <a:t>2</a:t>
            </a:fld>
            <a:endParaRPr lang="en-US" dirty="0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37B21C44-E1CA-7F45-484A-F93F0C91E09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9412359" y="4216637"/>
            <a:ext cx="3868340" cy="823912"/>
          </a:xfrm>
        </p:spPr>
        <p:txBody>
          <a:bodyPr/>
          <a:lstStyle/>
          <a:p>
            <a:endParaRPr lang="en-US"/>
          </a:p>
        </p:txBody>
      </p:sp>
      <p:sp>
        <p:nvSpPr>
          <p:cNvPr id="10" name="Title 9">
            <a:extLst>
              <a:ext uri="{FF2B5EF4-FFF2-40B4-BE49-F238E27FC236}">
                <a16:creationId xmlns:a16="http://schemas.microsoft.com/office/drawing/2014/main" id="{40EB195D-E211-3E8F-241D-BFEF695CE49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3490500" y="2564574"/>
            <a:ext cx="2494999" cy="1325563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008046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rlito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rlito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rlito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rlito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rlito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8951</TotalTime>
  <Words>2169</Words>
  <Application>Microsoft Office PowerPoint</Application>
  <PresentationFormat>On-screen Show (4:3)</PresentationFormat>
  <Paragraphs>457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IDC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meastwood</dc:creator>
  <cp:lastModifiedBy>Matthew Eastwood</cp:lastModifiedBy>
  <cp:revision>343</cp:revision>
  <cp:lastPrinted>2015-10-13T14:52:25Z</cp:lastPrinted>
  <dcterms:created xsi:type="dcterms:W3CDTF">2012-11-20T00:03:11Z</dcterms:created>
  <dcterms:modified xsi:type="dcterms:W3CDTF">2022-07-27T22:06:55Z</dcterms:modified>
</cp:coreProperties>
</file>

<file path=docProps/thumbnail.jpeg>
</file>