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8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289" r:id="rId43"/>
    <p:sldId id="290" r:id="rId44"/>
    <p:sldId id="309" r:id="rId45"/>
    <p:sldId id="310" r:id="rId46"/>
    <p:sldId id="311" r:id="rId47"/>
    <p:sldId id="312" r:id="rId48"/>
    <p:sldId id="313" r:id="rId49"/>
    <p:sldId id="314" r:id="rId50"/>
    <p:sldId id="315" r:id="rId51"/>
    <p:sldId id="316" r:id="rId52"/>
    <p:sldId id="317" r:id="rId53"/>
    <p:sldId id="318" r:id="rId54"/>
    <p:sldId id="319" r:id="rId55"/>
    <p:sldId id="320" r:id="rId56"/>
    <p:sldId id="260" r:id="rId5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2"/>
    <p:restoredTop sz="94669"/>
  </p:normalViewPr>
  <p:slideViewPr>
    <p:cSldViewPr snapToGrid="0" snapToObjects="1">
      <p:cViewPr>
        <p:scale>
          <a:sx n="112" d="100"/>
          <a:sy n="112" d="100"/>
        </p:scale>
        <p:origin x="1264" y="-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Times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Times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Times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Times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Times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Times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Times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Times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Time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1.jpg"/><Relationship Id="rId6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1.jpeg" descr="ec9ad995-a8e0-458a-bad2-bbd00f228940@mx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58000" y="153371"/>
            <a:ext cx="1896142" cy="595254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1143000" y="1122362"/>
            <a:ext cx="6858000" cy="2387601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t>Title 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1143000" y="3602037"/>
            <a:ext cx="6858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0" algn="ctr">
              <a:buSzTx/>
              <a:buFontTx/>
              <a:buNone/>
              <a:defRPr sz="1800"/>
            </a:lvl2pPr>
            <a:lvl3pPr marL="0" indent="0" algn="ctr">
              <a:buSzTx/>
              <a:buFontTx/>
              <a:buNone/>
              <a:defRPr sz="1800"/>
            </a:lvl3pPr>
            <a:lvl4pPr marL="0" indent="0" algn="ctr">
              <a:buSzTx/>
              <a:buFontTx/>
              <a:buNone/>
              <a:defRPr sz="1800"/>
            </a:lvl4pPr>
            <a:lvl5pPr marL="0" indent="0" algn="ctr"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9" name="image2.jpeg" descr="header 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-7042"/>
            <a:ext cx="4495800" cy="125461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image3.jpeg" descr="LCI Workshops hom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24400" y="14222"/>
            <a:ext cx="4238848" cy="1233347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hape 21"/>
          <p:cNvSpPr/>
          <p:nvPr/>
        </p:nvSpPr>
        <p:spPr>
          <a:xfrm>
            <a:off x="4495800" y="-1"/>
            <a:ext cx="228600" cy="1247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4487399" y="6425421"/>
            <a:ext cx="245402" cy="22698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4017264" cy="76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91" y="6205525"/>
            <a:ext cx="1349433" cy="657251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4" name="Shape 10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Shape 1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3" name="Shape 113"/>
          <p:cNvSpPr>
            <a:spLocks noGrp="1"/>
          </p:cNvSpPr>
          <p:nvPr>
            <p:ph type="body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hape 114"/>
          <p:cNvSpPr>
            <a:spLocks noGrp="1"/>
          </p:cNvSpPr>
          <p:nvPr>
            <p:ph type="sldNum" sz="quarter" idx="2"/>
          </p:nvPr>
        </p:nvSpPr>
        <p:spPr>
          <a:xfrm>
            <a:off x="4449299" y="6425421"/>
            <a:ext cx="245402" cy="22698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t>Title 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sz="quarter" idx="1"/>
          </p:nvPr>
        </p:nvSpPr>
        <p:spPr>
          <a:xfrm>
            <a:off x="623887" y="4589464"/>
            <a:ext cx="7886701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Shape 42"/>
          <p:cNvSpPr>
            <a:spLocks noGrp="1"/>
          </p:cNvSpPr>
          <p:nvPr>
            <p:ph type="sldNum" sz="quarter" idx="2"/>
          </p:nvPr>
        </p:nvSpPr>
        <p:spPr>
          <a:xfrm>
            <a:off x="4449299" y="6425421"/>
            <a:ext cx="245402" cy="22698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0" name="Shape 50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" name="Shape 51"/>
          <p:cNvSpPr>
            <a:spLocks noGrp="1"/>
          </p:cNvSpPr>
          <p:nvPr>
            <p:ph type="sldNum" sz="quarter" idx="2"/>
          </p:nvPr>
        </p:nvSpPr>
        <p:spPr>
          <a:xfrm>
            <a:off x="4449299" y="6425421"/>
            <a:ext cx="245402" cy="22698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9" name="Shape 59"/>
          <p:cNvSpPr>
            <a:spLocks noGrp="1"/>
          </p:cNvSpPr>
          <p:nvPr>
            <p:ph type="body" sz="quarter" idx="1"/>
          </p:nvPr>
        </p:nvSpPr>
        <p:spPr>
          <a:xfrm>
            <a:off x="629841" y="1681163"/>
            <a:ext cx="3868342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800" b="1"/>
            </a:lvl1pPr>
            <a:lvl2pPr marL="0" indent="0">
              <a:buSzTx/>
              <a:buFontTx/>
              <a:buNone/>
              <a:defRPr sz="1800" b="1"/>
            </a:lvl2pPr>
            <a:lvl3pPr marL="0" indent="0">
              <a:buSzTx/>
              <a:buFontTx/>
              <a:buNone/>
              <a:defRPr sz="1800" b="1"/>
            </a:lvl3pPr>
            <a:lvl4pPr marL="0" indent="0">
              <a:buSzTx/>
              <a:buFontTx/>
              <a:buNone/>
              <a:defRPr sz="1800" b="1"/>
            </a:lvl4pPr>
            <a:lvl5pPr marL="0" indent="0">
              <a:buSzTx/>
              <a:buFontTx/>
              <a:buNone/>
              <a:defRPr sz="18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Shape 60"/>
          <p:cNvSpPr>
            <a:spLocks noGrp="1"/>
          </p:cNvSpPr>
          <p:nvPr>
            <p:ph type="body" sz="quarter" idx="13"/>
          </p:nvPr>
        </p:nvSpPr>
        <p:spPr>
          <a:xfrm>
            <a:off x="4629148" y="1681163"/>
            <a:ext cx="3887394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61" name="Shape 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9" name="Shape 69"/>
          <p:cNvSpPr>
            <a:spLocks noGrp="1"/>
          </p:cNvSpPr>
          <p:nvPr>
            <p:ph type="sldNum" sz="quarter" idx="2"/>
          </p:nvPr>
        </p:nvSpPr>
        <p:spPr>
          <a:xfrm>
            <a:off x="4449299" y="6425421"/>
            <a:ext cx="245402" cy="22698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84" name="Shape 84"/>
          <p:cNvSpPr>
            <a:spLocks noGrp="1"/>
          </p:cNvSpPr>
          <p:nvPr>
            <p:ph type="body" sz="half" idx="1"/>
          </p:nvPr>
        </p:nvSpPr>
        <p:spPr>
          <a:xfrm>
            <a:off x="3887391" y="987425"/>
            <a:ext cx="4629152" cy="487362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 marL="538842" indent="-195942">
              <a:defRPr sz="2400"/>
            </a:lvl2pPr>
            <a:lvl3pPr marL="914400" indent="-228600">
              <a:defRPr sz="2400"/>
            </a:lvl3pPr>
            <a:lvl4pPr marL="1303019" indent="-274319">
              <a:defRPr sz="2400"/>
            </a:lvl4pPr>
            <a:lvl5pPr marL="1645920" indent="-274319"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>
            <a:spLocks noGrp="1"/>
          </p:cNvSpPr>
          <p:nvPr>
            <p:ph type="body" sz="quarter" idx="13"/>
          </p:nvPr>
        </p:nvSpPr>
        <p:spPr>
          <a:xfrm>
            <a:off x="629839" y="2057400"/>
            <a:ext cx="2949182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xfrm>
            <a:off x="4449299" y="6425421"/>
            <a:ext cx="245402" cy="22698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94" name="Shape 94"/>
          <p:cNvSpPr>
            <a:spLocks noGrp="1"/>
          </p:cNvSpPr>
          <p:nvPr>
            <p:ph type="pic" sz="half" idx="13"/>
          </p:nvPr>
        </p:nvSpPr>
        <p:spPr>
          <a:xfrm>
            <a:off x="3887391" y="987425"/>
            <a:ext cx="4629152" cy="487362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body" sz="quarter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200"/>
            </a:lvl1pPr>
            <a:lvl2pPr marL="0" indent="0">
              <a:buSzTx/>
              <a:buFontTx/>
              <a:buNone/>
              <a:defRPr sz="1200"/>
            </a:lvl2pPr>
            <a:lvl3pPr marL="0" indent="0">
              <a:buSzTx/>
              <a:buFontTx/>
              <a:buNone/>
              <a:defRPr sz="1200"/>
            </a:lvl3pPr>
            <a:lvl4pPr marL="0" indent="0">
              <a:buSzTx/>
              <a:buFontTx/>
              <a:buNone/>
              <a:defRPr sz="1200"/>
            </a:lvl4pPr>
            <a:lvl5pPr marL="0" indent="0"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" name="Shape 96"/>
          <p:cNvSpPr>
            <a:spLocks noGrp="1"/>
          </p:cNvSpPr>
          <p:nvPr>
            <p:ph type="sldNum" sz="quarter" idx="2"/>
          </p:nvPr>
        </p:nvSpPr>
        <p:spPr>
          <a:xfrm>
            <a:off x="4449299" y="6425421"/>
            <a:ext cx="245402" cy="22698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4017264" cy="762000"/>
          </a:xfrm>
          <a:prstGeom prst="rect">
            <a:avLst/>
          </a:prstGeom>
        </p:spPr>
      </p:pic>
      <p:pic>
        <p:nvPicPr>
          <p:cNvPr id="2" name="image1.jpeg" descr="ec9ad995-a8e0-458a-bad2-bbd00f228940@mx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6858000" y="153371"/>
            <a:ext cx="1896142" cy="59525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4449299" y="6425421"/>
            <a:ext cx="245402" cy="226985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91" y="6205525"/>
            <a:ext cx="1349433" cy="6572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71450" marR="0" indent="-171450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542925" marR="0" indent="-200025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925830" marR="0" indent="-240030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3056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1648556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1991456" marR="0" indent="-276956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2334356" marR="0" indent="-276956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2677256" marR="0" indent="-276956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3020156" marR="0" indent="-276956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lmod.readthedocs.io/en/latest/080_hierarchy.html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mod.sf.net/" TargetMode="External"/><Relationship Id="rId4" Type="http://schemas.openxmlformats.org/officeDocument/2006/relationships/hyperlink" Target="http://lmod.readthedocs.org/" TargetMode="External"/><Relationship Id="rId5" Type="http://schemas.openxmlformats.org/officeDocument/2006/relationships/hyperlink" Target="mailto:lmod-users@lists.sourceforge.net" TargetMode="External"/><Relationship Id="rId6" Type="http://schemas.openxmlformats.org/officeDocument/2006/relationships/hyperlink" Target="https://lists.sourceforge.net/lists/listinfo/lmod-user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:TACC/Lmod.git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://lmod.sf.net/" TargetMode="External"/><Relationship Id="rId4" Type="http://schemas.openxmlformats.org/officeDocument/2006/relationships/hyperlink" Target="http://lmod.readthedocs.org/" TargetMode="External"/><Relationship Id="rId5" Type="http://schemas.openxmlformats.org/officeDocument/2006/relationships/hyperlink" Target="mailto:lmod-users@lists.sourceforge.net" TargetMode="External"/><Relationship Id="rId6" Type="http://schemas.openxmlformats.org/officeDocument/2006/relationships/hyperlink" Target="https://lists.sourceforge.net/lists/listinfo/lmod-user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:TACC/Lmod.git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ctrTitle"/>
          </p:nvPr>
        </p:nvSpPr>
        <p:spPr>
          <a:xfrm>
            <a:off x="1143000" y="1122362"/>
            <a:ext cx="6858000" cy="2387601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C00000"/>
                </a:solidFill>
              </a:defRPr>
            </a:pPr>
            <a:r>
              <a:rPr dirty="0"/>
              <a:t>Linux Clusters Institute:</a:t>
            </a:r>
            <a:br>
              <a:rPr dirty="0"/>
            </a:br>
            <a:r>
              <a:rPr lang="en-US" dirty="0" smtClean="0"/>
              <a:t>Lmod: A Modern Environment Module System</a:t>
            </a:r>
            <a:endParaRPr dirty="0"/>
          </a:p>
        </p:txBody>
      </p:sp>
      <p:sp>
        <p:nvSpPr>
          <p:cNvPr id="124" name="Shape 124"/>
          <p:cNvSpPr>
            <a:spLocks noGrp="1"/>
          </p:cNvSpPr>
          <p:nvPr>
            <p:ph type="subTitle" sz="quarter" idx="1"/>
          </p:nvPr>
        </p:nvSpPr>
        <p:spPr>
          <a:xfrm>
            <a:off x="1143000" y="3602037"/>
            <a:ext cx="6858000" cy="16557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Robert McLay, Manager Software Tools, TACC</a:t>
            </a:r>
          </a:p>
          <a:p>
            <a:endParaRPr dirty="0"/>
          </a:p>
        </p:txBody>
      </p:sp>
      <p:sp>
        <p:nvSpPr>
          <p:cNvPr id="125" name="Shape 125"/>
          <p:cNvSpPr>
            <a:spLocks noGrp="1"/>
          </p:cNvSpPr>
          <p:nvPr>
            <p:ph type="sldNum" sz="quarter" idx="2"/>
          </p:nvPr>
        </p:nvSpPr>
        <p:spPr>
          <a:xfrm>
            <a:off x="4558031" y="6425421"/>
            <a:ext cx="174770" cy="22698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974361"/>
            <a:ext cx="8001000" cy="67455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Lmod Features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1828800"/>
            <a:ext cx="8686800" cy="331282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Reads for TCL and </a:t>
            </a:r>
            <a:r>
              <a:rPr lang="en-US" dirty="0" err="1"/>
              <a:t>Lua</a:t>
            </a:r>
            <a:r>
              <a:rPr lang="en-US" dirty="0"/>
              <a:t> </a:t>
            </a:r>
            <a:r>
              <a:rPr lang="en-US" dirty="0" err="1" smtClean="0"/>
              <a:t>modulefiles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/>
              <a:t>One name rule</a:t>
            </a:r>
            <a:r>
              <a:rPr lang="en-US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dirty="0"/>
              <a:t>Support a Software </a:t>
            </a:r>
            <a:r>
              <a:rPr lang="en-US" dirty="0" smtClean="0"/>
              <a:t>Hierarchy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Fast module avail via optional spider cache</a:t>
            </a:r>
          </a:p>
          <a:p>
            <a:pPr>
              <a:lnSpc>
                <a:spcPct val="81000"/>
              </a:lnSpc>
            </a:pPr>
            <a:r>
              <a:rPr lang="en-US" dirty="0"/>
              <a:t>Properties (</a:t>
            </a:r>
            <a:r>
              <a:rPr lang="en-US" dirty="0" err="1"/>
              <a:t>gpu</a:t>
            </a:r>
            <a:r>
              <a:rPr lang="en-US" dirty="0"/>
              <a:t>, mic</a:t>
            </a:r>
            <a:r>
              <a:rPr lang="en-US" dirty="0" smtClean="0"/>
              <a:t>)</a:t>
            </a:r>
          </a:p>
          <a:p>
            <a:pPr>
              <a:lnSpc>
                <a:spcPct val="81000"/>
              </a:lnSpc>
            </a:pPr>
            <a:r>
              <a:rPr lang="en-US" dirty="0"/>
              <a:t>Semantic Versioning:  5.6 is older than </a:t>
            </a:r>
            <a:r>
              <a:rPr lang="en-US" dirty="0" smtClean="0"/>
              <a:t>5.10</a:t>
            </a:r>
          </a:p>
          <a:p>
            <a:pPr>
              <a:lnSpc>
                <a:spcPct val="81000"/>
              </a:lnSpc>
            </a:pPr>
            <a:r>
              <a:rPr lang="en-US" dirty="0"/>
              <a:t>family(``compiler''), family(``MPI'') </a:t>
            </a:r>
            <a:r>
              <a:rPr lang="en-US" dirty="0" smtClean="0"/>
              <a:t>support</a:t>
            </a:r>
          </a:p>
          <a:p>
            <a:pPr>
              <a:lnSpc>
                <a:spcPct val="81000"/>
              </a:lnSpc>
            </a:pPr>
            <a:r>
              <a:rPr lang="en-US" dirty="0"/>
              <a:t>Optional Tracking: What modules are used</a:t>
            </a:r>
            <a:r>
              <a:rPr lang="en-US" dirty="0" smtClean="0"/>
              <a:t>?</a:t>
            </a:r>
          </a:p>
          <a:p>
            <a:pPr>
              <a:lnSpc>
                <a:spcPct val="81000"/>
              </a:lnSpc>
            </a:pPr>
            <a:r>
              <a:rPr lang="en-US" dirty="0"/>
              <a:t>Many other features: ml, collections, hooks, nag, ...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12199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554636"/>
            <a:ext cx="8001000" cy="944380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Tmod</a:t>
            </a:r>
            <a:r>
              <a:rPr lang="en-US" dirty="0" smtClean="0"/>
              <a:t> vs. Lmod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 err="1"/>
              <a:t>Tmod</a:t>
            </a:r>
            <a:r>
              <a:rPr lang="en-US" dirty="0"/>
              <a:t> </a:t>
            </a:r>
            <a:r>
              <a:rPr lang="en-US" dirty="0" smtClean="0"/>
              <a:t>(TCL/C) is </a:t>
            </a:r>
            <a:r>
              <a:rPr lang="en-US" dirty="0"/>
              <a:t>in maintenance mode, Lmod </a:t>
            </a:r>
            <a:r>
              <a:rPr lang="en-US" dirty="0" smtClean="0"/>
              <a:t>active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Some work on </a:t>
            </a:r>
            <a:r>
              <a:rPr lang="en-US" dirty="0" err="1" smtClean="0"/>
              <a:t>Tmod</a:t>
            </a:r>
            <a:r>
              <a:rPr lang="en-US" dirty="0" smtClean="0"/>
              <a:t> (TCL) recently.</a:t>
            </a:r>
          </a:p>
          <a:p>
            <a:pPr>
              <a:lnSpc>
                <a:spcPct val="81000"/>
              </a:lnSpc>
            </a:pPr>
            <a:r>
              <a:rPr lang="en-US" dirty="0"/>
              <a:t>Lmod has many more </a:t>
            </a:r>
            <a:r>
              <a:rPr lang="en-US" dirty="0" smtClean="0"/>
              <a:t>features</a:t>
            </a:r>
          </a:p>
          <a:p>
            <a:pPr>
              <a:lnSpc>
                <a:spcPct val="81000"/>
              </a:lnSpc>
            </a:pPr>
            <a:r>
              <a:rPr lang="en-US" dirty="0" err="1" smtClean="0"/>
              <a:t>Tmod</a:t>
            </a:r>
            <a:r>
              <a:rPr lang="en-US" dirty="0" smtClean="0"/>
              <a:t>: module load </a:t>
            </a:r>
            <a:r>
              <a:rPr lang="en-US" dirty="0" err="1" smtClean="0"/>
              <a:t>gcc</a:t>
            </a:r>
            <a:r>
              <a:rPr lang="en-US" dirty="0" smtClean="0"/>
              <a:t>/5.3 </a:t>
            </a:r>
            <a:r>
              <a:rPr lang="en-US" dirty="0" err="1" smtClean="0"/>
              <a:t>gcc</a:t>
            </a:r>
            <a:r>
              <a:rPr lang="en-US" dirty="0" smtClean="0"/>
              <a:t>/6.0 loads both modules</a:t>
            </a:r>
          </a:p>
          <a:p>
            <a:pPr>
              <a:lnSpc>
                <a:spcPct val="81000"/>
              </a:lnSpc>
            </a:pPr>
            <a:r>
              <a:rPr lang="en-US" dirty="0"/>
              <a:t>Lmod has the ``One Name Rule</a:t>
            </a:r>
            <a:r>
              <a:rPr lang="en-US" dirty="0" smtClean="0"/>
              <a:t>'’</a:t>
            </a:r>
          </a:p>
          <a:p>
            <a:pPr>
              <a:lnSpc>
                <a:spcPct val="81000"/>
              </a:lnSpc>
            </a:pPr>
            <a:r>
              <a:rPr lang="en-US" dirty="0"/>
              <a:t>Lmod is close to </a:t>
            </a:r>
            <a:r>
              <a:rPr lang="en-US" dirty="0" err="1"/>
              <a:t>Tmod</a:t>
            </a:r>
            <a:r>
              <a:rPr lang="en-US" dirty="0"/>
              <a:t>, but not the same.</a:t>
            </a:r>
            <a:endParaRPr lang="en-US" dirty="0" smtClean="0"/>
          </a:p>
          <a:p>
            <a:pPr>
              <a:lnSpc>
                <a:spcPct val="81000"/>
              </a:lnSpc>
            </a:pP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677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Safety Features of Lmod (I)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Users can only load one version of a </a:t>
            </a:r>
            <a:r>
              <a:rPr lang="en-US" dirty="0" smtClean="0"/>
              <a:t>package</a:t>
            </a:r>
            <a:endParaRPr lang="en-US" dirty="0"/>
          </a:p>
          <a:p>
            <a:pPr>
              <a:lnSpc>
                <a:spcPct val="81000"/>
              </a:lnSpc>
            </a:pPr>
            <a:r>
              <a:rPr lang="en-US" dirty="0" smtClean="0"/>
              <a:t>module load xyz/2.1 -&gt; load xyz version 2.1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module load xyz/2.2 -&gt; unload 2.1, loads 2.2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This can not be overridden!</a:t>
            </a: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6548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Safety Features of Lmod (II)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 smtClean="0"/>
              <a:t>Lmod added a new command: family(”name”)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All of our compiler modules have family(“compiler”)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All of our MPI modules have family(“MPI”)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Users can only load one compiler or MPI stack at a time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Power users can override this restriction at their own peril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33942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Module Architecture Design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61328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dirty="0" err="1"/>
              <a:t>Lua</a:t>
            </a:r>
            <a:r>
              <a:rPr lang="en-US" dirty="0"/>
              <a:t> or TCL </a:t>
            </a:r>
            <a:r>
              <a:rPr lang="en-US" dirty="0" err="1"/>
              <a:t>modulefiles</a:t>
            </a:r>
            <a:r>
              <a:rPr lang="en-US" dirty="0" smtClean="0"/>
              <a:t>?</a:t>
            </a:r>
          </a:p>
          <a:p>
            <a:pPr>
              <a:lnSpc>
                <a:spcPct val="81000"/>
              </a:lnSpc>
            </a:pPr>
            <a:r>
              <a:rPr lang="en-US" dirty="0"/>
              <a:t>Optional software: shared or local</a:t>
            </a:r>
            <a:r>
              <a:rPr lang="en-US" dirty="0" smtClean="0"/>
              <a:t>?</a:t>
            </a:r>
          </a:p>
          <a:p>
            <a:pPr>
              <a:lnSpc>
                <a:spcPct val="81000"/>
              </a:lnSpc>
            </a:pPr>
            <a:r>
              <a:rPr lang="en-US" dirty="0"/>
              <a:t>Flat or Hierarchical Module Layout</a:t>
            </a:r>
            <a:r>
              <a:rPr lang="en-US" dirty="0" smtClean="0"/>
              <a:t>?</a:t>
            </a:r>
          </a:p>
          <a:p>
            <a:pPr>
              <a:lnSpc>
                <a:spcPct val="81000"/>
              </a:lnSpc>
            </a:pPr>
            <a:r>
              <a:rPr lang="en-US" dirty="0"/>
              <a:t>Naming conventions? (N/V, C/N/V, N/V/V</a:t>
            </a:r>
            <a:r>
              <a:rPr lang="en-US" dirty="0" smtClean="0"/>
              <a:t>?)</a:t>
            </a:r>
          </a:p>
          <a:p>
            <a:pPr>
              <a:lnSpc>
                <a:spcPct val="81000"/>
              </a:lnSpc>
            </a:pPr>
            <a:r>
              <a:rPr lang="en-US" dirty="0"/>
              <a:t>A standard set of modules</a:t>
            </a:r>
            <a:r>
              <a:rPr lang="en-US" dirty="0" smtClean="0"/>
              <a:t>?</a:t>
            </a:r>
          </a:p>
          <a:p>
            <a:pPr>
              <a:lnSpc>
                <a:spcPct val="81000"/>
              </a:lnSpc>
            </a:pPr>
            <a:r>
              <a:rPr lang="en-US" dirty="0"/>
              <a:t>Keep software for life of cluster or not</a:t>
            </a:r>
            <a:r>
              <a:rPr lang="en-US" dirty="0" smtClean="0"/>
              <a:t>?</a:t>
            </a:r>
          </a:p>
          <a:p>
            <a:pPr>
              <a:lnSpc>
                <a:spcPct val="81000"/>
              </a:lnSpc>
            </a:pPr>
            <a:r>
              <a:rPr lang="en-US" dirty="0"/>
              <a:t>Problems with Bash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04993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Shared Disk versus Local Install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Local install: Fast, </a:t>
            </a:r>
            <a:r>
              <a:rPr lang="en-US" dirty="0" smtClean="0"/>
              <a:t>small</a:t>
            </a:r>
          </a:p>
          <a:p>
            <a:pPr>
              <a:lnSpc>
                <a:spcPct val="81000"/>
              </a:lnSpc>
            </a:pPr>
            <a:r>
              <a:rPr lang="en-US" dirty="0"/>
              <a:t>Shared Disk: Big, </a:t>
            </a:r>
            <a:r>
              <a:rPr lang="en-US" dirty="0" smtClean="0"/>
              <a:t>slower</a:t>
            </a:r>
          </a:p>
          <a:p>
            <a:pPr>
              <a:lnSpc>
                <a:spcPct val="81000"/>
              </a:lnSpc>
            </a:pPr>
            <a:r>
              <a:rPr lang="en-US" dirty="0"/>
              <a:t>TACC: local install (mostly</a:t>
            </a:r>
            <a:r>
              <a:rPr lang="en-US" dirty="0" smtClean="0"/>
              <a:t>)</a:t>
            </a:r>
          </a:p>
          <a:p>
            <a:pPr>
              <a:lnSpc>
                <a:spcPct val="81000"/>
              </a:lnSpc>
            </a:pPr>
            <a:r>
              <a:rPr lang="en-US" dirty="0"/>
              <a:t>Shared Disk: Keep software for life of </a:t>
            </a:r>
            <a:r>
              <a:rPr lang="en-US" dirty="0" smtClean="0"/>
              <a:t>system?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1595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Modulefile</a:t>
            </a:r>
            <a:r>
              <a:rPr lang="en-US" dirty="0" smtClean="0"/>
              <a:t> Layout  </a:t>
            </a:r>
            <a:r>
              <a:rPr lang="en-US" dirty="0"/>
              <a:t>Choices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Flat Naming </a:t>
            </a:r>
            <a:r>
              <a:rPr lang="en-US" dirty="0" smtClean="0"/>
              <a:t>Scheme?</a:t>
            </a:r>
          </a:p>
          <a:p>
            <a:pPr>
              <a:lnSpc>
                <a:spcPct val="81000"/>
              </a:lnSpc>
            </a:pPr>
            <a:r>
              <a:rPr lang="en-US" dirty="0"/>
              <a:t>Hierarchical Naming </a:t>
            </a:r>
            <a:r>
              <a:rPr lang="en-US" dirty="0" smtClean="0"/>
              <a:t>Scheme?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77176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Flat Naming Scheme: </a:t>
            </a:r>
            <a:r>
              <a:rPr lang="en-US" dirty="0" err="1"/>
              <a:t>PETSc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 err="1" smtClean="0"/>
              <a:t>PETSc</a:t>
            </a:r>
            <a:r>
              <a:rPr lang="en-US" dirty="0" smtClean="0"/>
              <a:t> </a:t>
            </a:r>
            <a:r>
              <a:rPr lang="en-US" dirty="0"/>
              <a:t>is a parallel iterative solver package</a:t>
            </a:r>
            <a:r>
              <a:rPr lang="en-US" dirty="0" smtClean="0"/>
              <a:t>:</a:t>
            </a:r>
          </a:p>
          <a:p>
            <a:pPr lvl="1">
              <a:lnSpc>
                <a:spcPct val="81000"/>
              </a:lnSpc>
            </a:pPr>
            <a:r>
              <a:rPr lang="mr-IN" dirty="0" err="1" smtClean="0"/>
              <a:t>PETSc</a:t>
            </a:r>
            <a:r>
              <a:rPr lang="mr-IN" dirty="0" smtClean="0"/>
              <a:t>/4.1-mvapich2-2.1-gcc-6.3</a:t>
            </a:r>
            <a:endParaRPr lang="en-US" dirty="0" smtClean="0"/>
          </a:p>
          <a:p>
            <a:pPr lvl="1">
              <a:lnSpc>
                <a:spcPct val="81000"/>
              </a:lnSpc>
            </a:pPr>
            <a:r>
              <a:rPr lang="en-US" dirty="0" err="1" smtClean="0"/>
              <a:t>PETSc</a:t>
            </a:r>
            <a:r>
              <a:rPr lang="en-US" dirty="0" smtClean="0"/>
              <a:t>/4.1-mvapich2-2.1-intel-17.0</a:t>
            </a:r>
          </a:p>
          <a:p>
            <a:pPr lvl="1">
              <a:lnSpc>
                <a:spcPct val="81000"/>
              </a:lnSpc>
            </a:pPr>
            <a:r>
              <a:rPr lang="en-US" dirty="0" err="1" smtClean="0"/>
              <a:t>PETSc</a:t>
            </a:r>
            <a:r>
              <a:rPr lang="en-US" dirty="0" smtClean="0"/>
              <a:t>/4.1-openmpi-1.8-gcc-6.3</a:t>
            </a:r>
          </a:p>
          <a:p>
            <a:pPr lvl="1">
              <a:lnSpc>
                <a:spcPct val="81000"/>
              </a:lnSpc>
            </a:pPr>
            <a:r>
              <a:rPr lang="en-US" dirty="0" err="1"/>
              <a:t>PETSc</a:t>
            </a:r>
            <a:r>
              <a:rPr lang="en-US" dirty="0"/>
              <a:t>/4.1-openmpi-1.8-intel-17.0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43586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974362"/>
            <a:ext cx="8001000" cy="749508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Problems w/ Flat naming scheme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008682"/>
            <a:ext cx="8686800" cy="331282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 smtClean="0"/>
              <a:t>User have to load:</a:t>
            </a:r>
          </a:p>
          <a:p>
            <a:pPr lvl="1">
              <a:lnSpc>
                <a:spcPct val="81000"/>
              </a:lnSpc>
            </a:pPr>
            <a:r>
              <a:rPr lang="en-US" dirty="0" smtClean="0"/>
              <a:t>module load intel/17.0</a:t>
            </a:r>
          </a:p>
          <a:p>
            <a:pPr lvl="1">
              <a:lnSpc>
                <a:spcPct val="81000"/>
              </a:lnSpc>
            </a:pPr>
            <a:r>
              <a:rPr lang="en-US" dirty="0" smtClean="0"/>
              <a:t>module load mvapich2/2.1-intel-17.0</a:t>
            </a:r>
          </a:p>
          <a:p>
            <a:pPr lvl="1">
              <a:lnSpc>
                <a:spcPct val="81000"/>
              </a:lnSpc>
            </a:pPr>
            <a:r>
              <a:rPr lang="en-US" dirty="0" smtClean="0"/>
              <a:t>module load </a:t>
            </a:r>
            <a:r>
              <a:rPr lang="en-US" dirty="0" err="1" smtClean="0"/>
              <a:t>PETSc</a:t>
            </a:r>
            <a:r>
              <a:rPr lang="en-US" dirty="0" smtClean="0"/>
              <a:t>/4.1-mvapich2-2.1-intel-17.0</a:t>
            </a:r>
          </a:p>
          <a:p>
            <a:pPr>
              <a:lnSpc>
                <a:spcPct val="81000"/>
              </a:lnSpc>
            </a:pPr>
            <a:r>
              <a:rPr lang="en-US" dirty="0"/>
              <a:t>Changing compilers means unloading all three </a:t>
            </a:r>
            <a:r>
              <a:rPr lang="en-US" dirty="0" smtClean="0"/>
              <a:t>modules</a:t>
            </a:r>
          </a:p>
          <a:p>
            <a:pPr>
              <a:lnSpc>
                <a:spcPct val="81000"/>
              </a:lnSpc>
            </a:pPr>
            <a:r>
              <a:rPr lang="en-US" dirty="0"/>
              <a:t>Reloading new compiler, MPI, </a:t>
            </a:r>
            <a:r>
              <a:rPr lang="en-US" dirty="0" err="1"/>
              <a:t>PETSc</a:t>
            </a:r>
            <a:r>
              <a:rPr lang="en-US" dirty="0"/>
              <a:t> </a:t>
            </a:r>
            <a:r>
              <a:rPr lang="en-US" dirty="0" smtClean="0"/>
              <a:t>modules</a:t>
            </a:r>
          </a:p>
          <a:p>
            <a:pPr>
              <a:lnSpc>
                <a:spcPct val="81000"/>
              </a:lnSpc>
            </a:pPr>
            <a:r>
              <a:rPr lang="en-US" dirty="0"/>
              <a:t>Not loading correct modules </a:t>
            </a:r>
            <a:r>
              <a:rPr lang="en-US" dirty="0" smtClean="0"/>
              <a:t>-&gt; </a:t>
            </a:r>
            <a:r>
              <a:rPr lang="en-US" dirty="0"/>
              <a:t>Mysterious Failures</a:t>
            </a:r>
            <a:r>
              <a:rPr lang="en-US" dirty="0" smtClean="0"/>
              <a:t>!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Onus on package compatibility on users!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Or extremely complicated </a:t>
            </a:r>
            <a:r>
              <a:rPr lang="en-US" dirty="0" err="1" smtClean="0"/>
              <a:t>modulefiles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2050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Extremely complicated </a:t>
            </a:r>
            <a:r>
              <a:rPr lang="en-US" dirty="0" err="1" smtClean="0"/>
              <a:t>modulefiles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Protect users via conflicts and/or </a:t>
            </a:r>
            <a:r>
              <a:rPr lang="en-US" dirty="0" err="1" smtClean="0"/>
              <a:t>prereqs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/>
              <a:t>The problem is that they are </a:t>
            </a:r>
            <a:r>
              <a:rPr lang="en-US" dirty="0" smtClean="0"/>
              <a:t>fragile</a:t>
            </a:r>
          </a:p>
          <a:p>
            <a:pPr>
              <a:lnSpc>
                <a:spcPct val="81000"/>
              </a:lnSpc>
            </a:pPr>
            <a:r>
              <a:rPr lang="en-US" dirty="0"/>
              <a:t>What happens with a new compiler or MPI stack?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60241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 smtClean="0"/>
              <a:t>What are Environment Modules?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Kinds of Module Tools: </a:t>
            </a:r>
            <a:r>
              <a:rPr lang="en-US" dirty="0" err="1" smtClean="0"/>
              <a:t>Tmod</a:t>
            </a:r>
            <a:r>
              <a:rPr lang="en-US" dirty="0" smtClean="0"/>
              <a:t>, </a:t>
            </a:r>
            <a:r>
              <a:rPr lang="en-US" dirty="0" err="1" smtClean="0"/>
              <a:t>Cmod</a:t>
            </a:r>
            <a:r>
              <a:rPr lang="en-US" dirty="0" smtClean="0"/>
              <a:t>, Lmod, </a:t>
            </a:r>
            <a:r>
              <a:rPr lang="mr-IN" dirty="0" smtClean="0"/>
              <a:t>…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 smtClean="0"/>
              <a:t>What is Lmod?</a:t>
            </a:r>
          </a:p>
          <a:p>
            <a:pPr>
              <a:lnSpc>
                <a:spcPct val="81000"/>
              </a:lnSpc>
            </a:pPr>
            <a:r>
              <a:rPr lang="en-US" dirty="0" err="1" smtClean="0"/>
              <a:t>Modulefile</a:t>
            </a:r>
            <a:r>
              <a:rPr lang="en-US" dirty="0" smtClean="0"/>
              <a:t> Architecture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Advanced Topics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Where to go for help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Hierarchical Naming Schemes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Store modules under one tree: </a:t>
            </a:r>
            <a:r>
              <a:rPr lang="en-US" dirty="0" smtClean="0"/>
              <a:t>opt/apps/</a:t>
            </a:r>
            <a:r>
              <a:rPr lang="en-US" dirty="0" err="1" smtClean="0"/>
              <a:t>modulefiles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 smtClean="0"/>
              <a:t>One strategy is to use sub-directories:</a:t>
            </a:r>
          </a:p>
          <a:p>
            <a:pPr lvl="1">
              <a:lnSpc>
                <a:spcPct val="81000"/>
              </a:lnSpc>
            </a:pPr>
            <a:r>
              <a:rPr lang="en-US" dirty="0"/>
              <a:t>Core: Regular packages: apps, compilers, </a:t>
            </a:r>
            <a:r>
              <a:rPr lang="en-US" dirty="0" err="1" smtClean="0"/>
              <a:t>git</a:t>
            </a:r>
            <a:endParaRPr lang="en-US" dirty="0" smtClean="0"/>
          </a:p>
          <a:p>
            <a:pPr lvl="1">
              <a:lnSpc>
                <a:spcPct val="81000"/>
              </a:lnSpc>
            </a:pPr>
            <a:r>
              <a:rPr lang="en-US" dirty="0"/>
              <a:t>Compiler: Packages that depend on compiler: boost, </a:t>
            </a:r>
            <a:r>
              <a:rPr lang="en-US" dirty="0" smtClean="0"/>
              <a:t>MPI</a:t>
            </a:r>
          </a:p>
          <a:p>
            <a:pPr lvl="1">
              <a:lnSpc>
                <a:spcPct val="81000"/>
              </a:lnSpc>
            </a:pPr>
            <a:r>
              <a:rPr lang="en-US" dirty="0"/>
              <a:t>MPI: Packages that depend on MPI/Compiler: </a:t>
            </a:r>
            <a:r>
              <a:rPr lang="en-US" dirty="0" err="1"/>
              <a:t>PETSc</a:t>
            </a:r>
            <a:r>
              <a:rPr lang="en-US" dirty="0"/>
              <a:t>, </a:t>
            </a:r>
            <a:r>
              <a:rPr lang="en-US" dirty="0" smtClean="0"/>
              <a:t>FFTW3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14975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614596"/>
            <a:ext cx="8001000" cy="68954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MODULEPATH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1873770"/>
            <a:ext cx="8686800" cy="30879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MODULEPATH is a colon separated list </a:t>
            </a:r>
            <a:r>
              <a:rPr lang="en-US"/>
              <a:t>of </a:t>
            </a:r>
            <a:r>
              <a:rPr lang="en-US" smtClean="0"/>
              <a:t>directories: </a:t>
            </a:r>
            <a:r>
              <a:rPr lang="en-US" dirty="0"/>
              <a:t>containing directories and module files</a:t>
            </a:r>
            <a:r>
              <a:rPr lang="en-US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dirty="0"/>
              <a:t>No </a:t>
            </a:r>
            <a:r>
              <a:rPr lang="en-US" dirty="0" err="1"/>
              <a:t>modulefiles</a:t>
            </a:r>
            <a:r>
              <a:rPr lang="en-US" dirty="0"/>
              <a:t> loaded </a:t>
            </a:r>
            <a:r>
              <a:rPr lang="en-US" dirty="0" smtClean="0"/>
              <a:t>-&gt;users </a:t>
            </a:r>
            <a:r>
              <a:rPr lang="en-US" dirty="0"/>
              <a:t>can only load core modules</a:t>
            </a:r>
            <a:r>
              <a:rPr lang="en-US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dirty="0"/>
              <a:t>Loading a compiler module adds to </a:t>
            </a:r>
            <a:r>
              <a:rPr lang="en-US" dirty="0" smtClean="0"/>
              <a:t>MODULEPATH</a:t>
            </a:r>
          </a:p>
          <a:p>
            <a:pPr lvl="1">
              <a:lnSpc>
                <a:spcPct val="81000"/>
              </a:lnSpc>
            </a:pPr>
            <a:r>
              <a:rPr lang="en-US" dirty="0"/>
              <a:t>Users can load compiler dependent modules</a:t>
            </a:r>
            <a:r>
              <a:rPr lang="en-US" dirty="0" smtClean="0"/>
              <a:t>.</a:t>
            </a:r>
          </a:p>
          <a:p>
            <a:pPr lvl="1">
              <a:lnSpc>
                <a:spcPct val="81000"/>
              </a:lnSpc>
            </a:pPr>
            <a:r>
              <a:rPr lang="en-US" dirty="0"/>
              <a:t>This includes MPI implementations modules</a:t>
            </a:r>
            <a:r>
              <a:rPr lang="en-US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dirty="0"/>
              <a:t>Loading an MPI module adds </a:t>
            </a:r>
            <a:r>
              <a:rPr lang="en-US" dirty="0" smtClean="0"/>
              <a:t>to MODULEPATH</a:t>
            </a:r>
          </a:p>
          <a:p>
            <a:pPr lvl="1">
              <a:lnSpc>
                <a:spcPct val="81000"/>
              </a:lnSpc>
            </a:pPr>
            <a:r>
              <a:rPr lang="en-US" dirty="0"/>
              <a:t>Users can load MPI libraries that match the MPI/compiler </a:t>
            </a:r>
            <a:r>
              <a:rPr lang="en-US" dirty="0" smtClean="0"/>
              <a:t>pairing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See </a:t>
            </a:r>
            <a:r>
              <a:rPr lang="en-US" dirty="0" smtClean="0">
                <a:hlinkClick r:id="rId2"/>
              </a:rPr>
              <a:t>https://lmod.readthedocs.io/en/latest/080_hierarchy.html</a:t>
            </a:r>
            <a:r>
              <a:rPr lang="en-US" dirty="0" smtClean="0"/>
              <a:t> for  details</a:t>
            </a:r>
            <a:endParaRPr lang="en-US"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87779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Modulefile</a:t>
            </a:r>
            <a:r>
              <a:rPr lang="en-US" dirty="0" smtClean="0"/>
              <a:t> contents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Be consistent! Find a convention and stick with </a:t>
            </a:r>
            <a:r>
              <a:rPr lang="en-US" dirty="0" smtClean="0"/>
              <a:t>it</a:t>
            </a:r>
          </a:p>
          <a:p>
            <a:pPr>
              <a:lnSpc>
                <a:spcPct val="81000"/>
              </a:lnSpc>
            </a:pPr>
            <a:r>
              <a:rPr lang="en-US" dirty="0"/>
              <a:t>We define consistent variables in each module</a:t>
            </a:r>
            <a:r>
              <a:rPr lang="en-US" dirty="0" smtClean="0"/>
              <a:t>:</a:t>
            </a:r>
          </a:p>
          <a:p>
            <a:pPr>
              <a:lnSpc>
                <a:spcPct val="81000"/>
              </a:lnSpc>
            </a:pPr>
            <a:r>
              <a:rPr lang="en-US" dirty="0" smtClean="0">
                <a:solidFill>
                  <a:srgbClr val="00B050"/>
                </a:solidFill>
              </a:rPr>
              <a:t>&lt;SITE_NAME&gt;_&lt;PKG_NAME</a:t>
            </a:r>
            <a:r>
              <a:rPr lang="en-US" dirty="0" smtClean="0">
                <a:solidFill>
                  <a:srgbClr val="00B0F0"/>
                </a:solidFill>
              </a:rPr>
              <a:t>&gt;</a:t>
            </a:r>
            <a:r>
              <a:rPr lang="en-US" dirty="0" smtClean="0">
                <a:solidFill>
                  <a:schemeClr val="tx1"/>
                </a:solidFill>
              </a:rPr>
              <a:t>_{LIB,INC,BIN}</a:t>
            </a:r>
          </a:p>
          <a:p>
            <a:pPr lvl="1">
              <a:lnSpc>
                <a:spcPct val="81000"/>
              </a:lnSpc>
            </a:pPr>
            <a:r>
              <a:rPr lang="en-US" dirty="0" smtClean="0">
                <a:solidFill>
                  <a:schemeClr val="tx1"/>
                </a:solidFill>
              </a:rPr>
              <a:t>TACC_HDF5_BIN</a:t>
            </a:r>
          </a:p>
          <a:p>
            <a:pPr lvl="1">
              <a:lnSpc>
                <a:spcPct val="81000"/>
              </a:lnSpc>
            </a:pPr>
            <a:r>
              <a:rPr lang="en-US" dirty="0" smtClean="0">
                <a:solidFill>
                  <a:schemeClr val="tx1"/>
                </a:solidFill>
              </a:rPr>
              <a:t>TACC_HDF5_INC</a:t>
            </a: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95903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Providing a standard set of modules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Define a compiler and </a:t>
            </a:r>
            <a:r>
              <a:rPr lang="en-US" dirty="0" err="1"/>
              <a:t>mpi</a:t>
            </a:r>
            <a:r>
              <a:rPr lang="en-US" dirty="0"/>
              <a:t> </a:t>
            </a:r>
            <a:r>
              <a:rPr lang="en-US" dirty="0" smtClean="0"/>
              <a:t>stack</a:t>
            </a:r>
          </a:p>
          <a:p>
            <a:pPr>
              <a:lnSpc>
                <a:spcPct val="81000"/>
              </a:lnSpc>
            </a:pPr>
            <a:r>
              <a:rPr lang="en-US" dirty="0"/>
              <a:t>/</a:t>
            </a:r>
            <a:r>
              <a:rPr lang="en-US" dirty="0" smtClean="0"/>
              <a:t>opt/apps/</a:t>
            </a:r>
            <a:r>
              <a:rPr lang="en-US" dirty="0" err="1" smtClean="0"/>
              <a:t>modulefiles</a:t>
            </a:r>
            <a:r>
              <a:rPr lang="en-US" dirty="0" smtClean="0"/>
              <a:t>/Core/</a:t>
            </a:r>
            <a:r>
              <a:rPr lang="en-US" dirty="0" err="1" smtClean="0"/>
              <a:t>StdEnv.lua</a:t>
            </a:r>
            <a:r>
              <a:rPr lang="en-US" dirty="0" smtClean="0"/>
              <a:t>:</a:t>
            </a:r>
          </a:p>
          <a:p>
            <a:pPr lvl="1">
              <a:lnSpc>
                <a:spcPct val="81000"/>
              </a:lnSpc>
            </a:pPr>
            <a:r>
              <a:rPr lang="en-US" dirty="0"/>
              <a:t>load("gcc","mvapich2")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52850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 Standard Set of Modules (II)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399"/>
            <a:ext cx="8686800" cy="328784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dirty="0" smtClean="0"/>
              <a:t>In 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profile.d</a:t>
            </a:r>
            <a:r>
              <a:rPr lang="en-US" dirty="0" smtClean="0"/>
              <a:t>/z99_StdEnv.sh:</a:t>
            </a:r>
          </a:p>
          <a:p>
            <a:pPr marL="371475" lvl="1" indent="0">
              <a:lnSpc>
                <a:spcPct val="81000"/>
              </a:lnSpc>
              <a:buNone/>
            </a:pPr>
            <a:r>
              <a:rPr lang="en-US" dirty="0"/>
              <a:t> if [ -z </a:t>
            </a:r>
            <a:r>
              <a:rPr lang="en-US" dirty="0" smtClean="0"/>
              <a:t>"$__</a:t>
            </a:r>
            <a:r>
              <a:rPr lang="en-US" dirty="0" err="1" smtClean="0"/>
              <a:t>Init_Default_Modules</a:t>
            </a:r>
            <a:r>
              <a:rPr lang="en-US" dirty="0"/>
              <a:t>" ]; </a:t>
            </a:r>
            <a:r>
              <a:rPr lang="en-US" dirty="0" smtClean="0"/>
              <a:t>then</a:t>
            </a:r>
          </a:p>
          <a:p>
            <a:pPr marL="371475" lvl="1" indent="0">
              <a:lnSpc>
                <a:spcPct val="81000"/>
              </a:lnSpc>
              <a:buNone/>
            </a:pPr>
            <a:r>
              <a:rPr lang="en-US" dirty="0" smtClean="0"/>
              <a:t>      </a:t>
            </a:r>
            <a:r>
              <a:rPr lang="en-US" dirty="0"/>
              <a:t>export </a:t>
            </a:r>
            <a:r>
              <a:rPr lang="en-US" dirty="0" smtClean="0"/>
              <a:t>__</a:t>
            </a:r>
            <a:r>
              <a:rPr lang="en-US" dirty="0" err="1" smtClean="0"/>
              <a:t>Init_Default_Modules</a:t>
            </a:r>
            <a:r>
              <a:rPr lang="en-US" dirty="0" smtClean="0"/>
              <a:t>=1;</a:t>
            </a:r>
          </a:p>
          <a:p>
            <a:pPr marL="371475" lvl="1" indent="0">
              <a:lnSpc>
                <a:spcPct val="81000"/>
              </a:lnSpc>
              <a:buNone/>
            </a:pPr>
            <a:r>
              <a:rPr lang="en-US" dirty="0" smtClean="0"/>
              <a:t>      </a:t>
            </a:r>
            <a:r>
              <a:rPr lang="en-US" dirty="0"/>
              <a:t>export </a:t>
            </a:r>
            <a:r>
              <a:rPr lang="en-US" dirty="0" smtClean="0"/>
              <a:t>LMOD_SYSTEM_DEFAULT_MODULES</a:t>
            </a:r>
            <a:r>
              <a:rPr lang="en-US" dirty="0"/>
              <a:t>="</a:t>
            </a:r>
            <a:r>
              <a:rPr lang="en-US" dirty="0" err="1" smtClean="0"/>
              <a:t>StdEnv</a:t>
            </a:r>
            <a:r>
              <a:rPr lang="en-US" dirty="0" smtClean="0"/>
              <a:t>”</a:t>
            </a:r>
          </a:p>
          <a:p>
            <a:pPr marL="371475" lvl="1" indent="0">
              <a:lnSpc>
                <a:spcPct val="81000"/>
              </a:lnSpc>
              <a:buNone/>
            </a:pPr>
            <a:r>
              <a:rPr lang="en-US" dirty="0" smtClean="0"/>
              <a:t>      </a:t>
            </a:r>
            <a:r>
              <a:rPr lang="en-US" dirty="0"/>
              <a:t>module --</a:t>
            </a:r>
            <a:r>
              <a:rPr lang="en-US" dirty="0" err="1" smtClean="0"/>
              <a:t>initial_load</a:t>
            </a:r>
            <a:r>
              <a:rPr lang="en-US" dirty="0" smtClean="0"/>
              <a:t> </a:t>
            </a:r>
            <a:r>
              <a:rPr lang="en-US" dirty="0"/>
              <a:t>--</a:t>
            </a:r>
            <a:r>
              <a:rPr lang="en-US" dirty="0" err="1" smtClean="0"/>
              <a:t>no_redirect</a:t>
            </a:r>
            <a:r>
              <a:rPr lang="en-US" dirty="0" smtClean="0"/>
              <a:t> restore</a:t>
            </a:r>
          </a:p>
          <a:p>
            <a:pPr marL="371475" lvl="1" indent="0">
              <a:lnSpc>
                <a:spcPct val="81000"/>
              </a:lnSpc>
              <a:buNone/>
            </a:pPr>
            <a:r>
              <a:rPr lang="en-US" dirty="0" smtClean="0"/>
              <a:t>   else</a:t>
            </a:r>
          </a:p>
          <a:p>
            <a:pPr marL="371475" lvl="1" indent="0">
              <a:lnSpc>
                <a:spcPct val="81000"/>
              </a:lnSpc>
              <a:buNone/>
            </a:pPr>
            <a:r>
              <a:rPr lang="en-US" dirty="0" smtClean="0"/>
              <a:t>      </a:t>
            </a:r>
            <a:r>
              <a:rPr lang="en-US" dirty="0"/>
              <a:t>module </a:t>
            </a:r>
            <a:r>
              <a:rPr lang="en-US" dirty="0" smtClean="0"/>
              <a:t>refresh</a:t>
            </a:r>
          </a:p>
          <a:p>
            <a:pPr marL="371475" lvl="1" indent="0">
              <a:lnSpc>
                <a:spcPct val="81000"/>
              </a:lnSpc>
              <a:buNone/>
            </a:pPr>
            <a:r>
              <a:rPr lang="en-US" dirty="0" smtClean="0"/>
              <a:t>   fi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Why is the module refresh there?</a:t>
            </a:r>
            <a:endParaRPr lang="en-US"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33993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689548"/>
            <a:ext cx="8001000" cy="97436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User Collections with Save/Restore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1768839"/>
            <a:ext cx="8686800" cy="35976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 smtClean="0"/>
              <a:t>Users </a:t>
            </a:r>
            <a:r>
              <a:rPr lang="en-US" dirty="0"/>
              <a:t>can setup their own initially loaded </a:t>
            </a:r>
            <a:r>
              <a:rPr lang="en-US" dirty="0" smtClean="0"/>
              <a:t>modules</a:t>
            </a:r>
            <a:r>
              <a:rPr lang="en-US" dirty="0"/>
              <a:t>:</a:t>
            </a:r>
            <a:endParaRPr lang="en-US" dirty="0" smtClean="0"/>
          </a:p>
          <a:p>
            <a:pPr lvl="1">
              <a:lnSpc>
                <a:spcPct val="81000"/>
              </a:lnSpc>
            </a:pPr>
            <a:r>
              <a:rPr lang="en-US" dirty="0"/>
              <a:t>Users simply load, unload and/or swap until happy</a:t>
            </a:r>
            <a:r>
              <a:rPr lang="en-US" dirty="0" smtClean="0"/>
              <a:t>.</a:t>
            </a:r>
          </a:p>
          <a:p>
            <a:pPr lvl="1">
              <a:lnSpc>
                <a:spcPct val="81000"/>
              </a:lnSpc>
            </a:pPr>
            <a:r>
              <a:rPr lang="en-US" dirty="0" smtClean="0"/>
              <a:t>module save saves state into “default”</a:t>
            </a:r>
            <a:endParaRPr lang="en-US" dirty="0"/>
          </a:p>
          <a:p>
            <a:pPr lvl="1">
              <a:lnSpc>
                <a:spcPct val="81000"/>
              </a:lnSpc>
            </a:pPr>
            <a:r>
              <a:rPr lang="en-US" dirty="0" smtClean="0"/>
              <a:t>Shell startup scripts do “module restore” which load user’s default if it exists</a:t>
            </a:r>
            <a:endParaRPr lang="en-US" dirty="0"/>
          </a:p>
          <a:p>
            <a:pPr>
              <a:lnSpc>
                <a:spcPct val="81000"/>
              </a:lnSpc>
            </a:pPr>
            <a:r>
              <a:rPr lang="en-US" dirty="0" smtClean="0"/>
              <a:t>Users can create other collections:</a:t>
            </a:r>
          </a:p>
          <a:p>
            <a:pPr lvl="1">
              <a:lnSpc>
                <a:spcPct val="81000"/>
              </a:lnSpc>
            </a:pPr>
            <a:r>
              <a:rPr lang="en-US" dirty="0" smtClean="0"/>
              <a:t>$ module save </a:t>
            </a:r>
            <a:r>
              <a:rPr lang="en-US" dirty="0" smtClean="0">
                <a:solidFill>
                  <a:srgbClr val="FF0000"/>
                </a:solidFill>
              </a:rPr>
              <a:t>name </a:t>
            </a:r>
            <a:r>
              <a:rPr lang="en-US" dirty="0" smtClean="0">
                <a:solidFill>
                  <a:schemeClr val="tx1"/>
                </a:solidFill>
              </a:rPr>
              <a:t>to save it </a:t>
            </a:r>
          </a:p>
          <a:p>
            <a:pPr lvl="1">
              <a:lnSpc>
                <a:spcPct val="81000"/>
              </a:lnSpc>
            </a:pPr>
            <a:r>
              <a:rPr lang="en-US" dirty="0" smtClean="0">
                <a:solidFill>
                  <a:schemeClr val="tx1"/>
                </a:solidFill>
              </a:rPr>
              <a:t>$ module restore </a:t>
            </a:r>
            <a:r>
              <a:rPr lang="en-US" dirty="0" smtClean="0">
                <a:solidFill>
                  <a:srgbClr val="FF0000"/>
                </a:solidFill>
              </a:rPr>
              <a:t>name </a:t>
            </a:r>
            <a:r>
              <a:rPr lang="en-US" dirty="0" smtClean="0">
                <a:solidFill>
                  <a:schemeClr val="tx1"/>
                </a:solidFill>
              </a:rPr>
              <a:t>to restore it</a:t>
            </a: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81000"/>
              </a:lnSpc>
            </a:pPr>
            <a:r>
              <a:rPr lang="en-US" dirty="0" smtClean="0">
                <a:solidFill>
                  <a:schemeClr val="tx1"/>
                </a:solidFill>
              </a:rPr>
              <a:t>Note that a collection does a module purge before restoring collection.</a:t>
            </a: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28963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Module reset, restore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0" y="2438400"/>
            <a:ext cx="9144000" cy="21534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 smtClean="0"/>
              <a:t>module reset -&gt; module purge; module load $LMOD_SYSTEM_DEFAULT_MODULES</a:t>
            </a:r>
          </a:p>
          <a:p>
            <a:pPr>
              <a:lnSpc>
                <a:spcPct val="81000"/>
              </a:lnSpc>
            </a:pPr>
            <a:r>
              <a:rPr lang="en-US" sz="2000" dirty="0" smtClean="0"/>
              <a:t>module restore -&gt; module purge; load default collection or module reset.</a:t>
            </a: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62930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Module Naming Conventions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N/V:   Name/Version (e.g. </a:t>
            </a:r>
            <a:r>
              <a:rPr lang="en-US" dirty="0" smtClean="0"/>
              <a:t>bowtie/2.3)</a:t>
            </a:r>
          </a:p>
          <a:p>
            <a:pPr>
              <a:lnSpc>
                <a:spcPct val="81000"/>
              </a:lnSpc>
            </a:pPr>
            <a:r>
              <a:rPr lang="en-US" dirty="0"/>
              <a:t>C/N/V: Category/Name/Version (e.g. </a:t>
            </a:r>
            <a:r>
              <a:rPr lang="en-US" dirty="0" smtClean="0"/>
              <a:t>bio/bowtie/2.3)</a:t>
            </a:r>
          </a:p>
          <a:p>
            <a:pPr>
              <a:lnSpc>
                <a:spcPct val="81000"/>
              </a:lnSpc>
            </a:pPr>
            <a:r>
              <a:rPr lang="en-US" dirty="0"/>
              <a:t>N/V/V: Name/Version/Version (e.g. </a:t>
            </a:r>
            <a:r>
              <a:rPr lang="en-US" dirty="0" smtClean="0"/>
              <a:t>bowtie/64/2.3)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58857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Module Naming Conventions (II)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28650" y="2338466"/>
            <a:ext cx="8058150" cy="225339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Try to stick with N/V if </a:t>
            </a:r>
            <a:r>
              <a:rPr lang="en-US" sz="2000" dirty="0" smtClean="0"/>
              <a:t>possible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It's less </a:t>
            </a:r>
            <a:r>
              <a:rPr lang="en-US" sz="2000" dirty="0" smtClean="0"/>
              <a:t>typing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C/N/V might be helpful to novice </a:t>
            </a:r>
            <a:r>
              <a:rPr lang="en-US" sz="2000" dirty="0" smtClean="0"/>
              <a:t>users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But your obvious categories may not be obvious to your </a:t>
            </a:r>
            <a:r>
              <a:rPr lang="en-US" sz="2000" dirty="0" smtClean="0"/>
              <a:t>users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Avoid N/V/V unless your users are </a:t>
            </a:r>
            <a:r>
              <a:rPr lang="en-US" sz="2000" dirty="0" smtClean="0"/>
              <a:t>experts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Or if you really need 64/32 bit libraries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38467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Bash issues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509666" y="2413416"/>
            <a:ext cx="8177134" cy="217844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Bash Startup is typically ``broken'' for non-login interactive </a:t>
            </a:r>
            <a:r>
              <a:rPr lang="en-US" sz="2000" dirty="0" smtClean="0"/>
              <a:t>shells</a:t>
            </a:r>
          </a:p>
          <a:p>
            <a:pPr>
              <a:lnSpc>
                <a:spcPct val="81000"/>
              </a:lnSpc>
            </a:pPr>
            <a:r>
              <a:rPr lang="en-US" sz="2000" dirty="0" err="1" smtClean="0"/>
              <a:t>Redhat</a:t>
            </a:r>
            <a:r>
              <a:rPr lang="en-US" sz="2000" dirty="0"/>
              <a:t>, Centos, </a:t>
            </a:r>
            <a:r>
              <a:rPr lang="en-US" sz="2000" dirty="0" err="1"/>
              <a:t>MacOS</a:t>
            </a:r>
            <a:r>
              <a:rPr lang="en-US" sz="2000" dirty="0"/>
              <a:t> typically </a:t>
            </a:r>
            <a:r>
              <a:rPr lang="en-US" sz="2000" dirty="0" smtClean="0">
                <a:solidFill>
                  <a:srgbClr val="FF0000"/>
                </a:solidFill>
              </a:rPr>
              <a:t>DO NOT </a:t>
            </a:r>
            <a:r>
              <a:rPr lang="en-US" sz="2000" dirty="0" smtClean="0"/>
              <a:t>source </a:t>
            </a:r>
            <a:r>
              <a:rPr lang="en-US" sz="2000" dirty="0"/>
              <a:t>/</a:t>
            </a:r>
            <a:r>
              <a:rPr lang="en-US" sz="2000" dirty="0" err="1"/>
              <a:t>etc</a:t>
            </a:r>
            <a:r>
              <a:rPr lang="en-US" sz="2000" dirty="0"/>
              <a:t>/</a:t>
            </a:r>
            <a:r>
              <a:rPr lang="en-US" sz="2000" dirty="0" err="1"/>
              <a:t>bashrc</a:t>
            </a:r>
            <a:r>
              <a:rPr lang="en-US" sz="2000" dirty="0"/>
              <a:t> on interactive </a:t>
            </a:r>
            <a:r>
              <a:rPr lang="en-US" sz="2000" dirty="0" smtClean="0"/>
              <a:t>shells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MPI jobs start an interactive shell.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4945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Conclusions: Lmod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Latest version: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github.com:TACC/Lmod.git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/>
              <a:t>Stable version: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lmod.sf.net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/>
              <a:t>Documentation: 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lmod.readthedocs.org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/>
              <a:t> Mailing List:   </a:t>
            </a:r>
            <a:r>
              <a:rPr lang="en-US" dirty="0" smtClean="0">
                <a:hlinkClick r:id="rId5"/>
              </a:rPr>
              <a:t>lmod-users@lists.sourceforge.net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/>
              <a:t>Join here: </a:t>
            </a: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lists.sourceforge.net/lists/listinfo/lmod-users</a:t>
            </a:r>
            <a:endParaRPr lang="en-US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88117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b="1" dirty="0"/>
              <a:t>Bash Issues (II)</a:t>
            </a:r>
            <a:endParaRPr b="1"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398426"/>
            <a:ext cx="8001000" cy="149901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Want module command to work in all </a:t>
            </a:r>
            <a:r>
              <a:rPr lang="en-US" sz="2000" dirty="0" smtClean="0"/>
              <a:t>shells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Want </a:t>
            </a:r>
            <a:r>
              <a:rPr lang="en-US" sz="2000" dirty="0" err="1"/>
              <a:t>stacksize</a:t>
            </a:r>
            <a:r>
              <a:rPr lang="en-US" sz="2000" dirty="0"/>
              <a:t> unlimited for MPI </a:t>
            </a:r>
            <a:r>
              <a:rPr lang="en-US" sz="2000" dirty="0" smtClean="0"/>
              <a:t>jobs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We patched bash to force it to source /</a:t>
            </a:r>
            <a:r>
              <a:rPr lang="en-US" sz="2000" dirty="0" err="1"/>
              <a:t>etc</a:t>
            </a:r>
            <a:r>
              <a:rPr lang="en-US" sz="2000" dirty="0"/>
              <a:t>/</a:t>
            </a:r>
            <a:r>
              <a:rPr lang="en-US" sz="2000" dirty="0" err="1"/>
              <a:t>tacc</a:t>
            </a:r>
            <a:r>
              <a:rPr lang="en-US" sz="2000" dirty="0"/>
              <a:t>/</a:t>
            </a:r>
            <a:r>
              <a:rPr lang="en-US" sz="2000" dirty="0" err="1"/>
              <a:t>bashrc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8642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Bash Repair Choices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398426"/>
            <a:ext cx="8001000" cy="289310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Switch users to Z shell</a:t>
            </a:r>
            <a:r>
              <a:rPr lang="en-US" sz="2000" dirty="0" smtClean="0"/>
              <a:t>?  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patch bash (see Lmod docs</a:t>
            </a:r>
            <a:r>
              <a:rPr lang="en-US" sz="2000" dirty="0" smtClean="0"/>
              <a:t>) 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Expect all users to source /</a:t>
            </a:r>
            <a:r>
              <a:rPr lang="en-US" sz="2000" dirty="0" err="1"/>
              <a:t>etc</a:t>
            </a:r>
            <a:r>
              <a:rPr lang="en-US" sz="2000" dirty="0"/>
              <a:t>/</a:t>
            </a:r>
            <a:r>
              <a:rPr lang="en-US" sz="2000" dirty="0" err="1"/>
              <a:t>bashrc</a:t>
            </a:r>
            <a:r>
              <a:rPr lang="en-US" sz="2000" dirty="0"/>
              <a:t> in ~</a:t>
            </a:r>
            <a:r>
              <a:rPr lang="en-US" sz="2000" dirty="0" smtClean="0"/>
              <a:t>/.</a:t>
            </a:r>
            <a:r>
              <a:rPr lang="en-US" sz="2000" dirty="0" err="1" smtClean="0"/>
              <a:t>bashrc</a:t>
            </a:r>
            <a:r>
              <a:rPr lang="en-US" sz="2000" dirty="0" smtClean="0"/>
              <a:t> 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Expect all users to start jobs with </a:t>
            </a:r>
            <a:r>
              <a:rPr lang="en-US" sz="2000" dirty="0" smtClean="0"/>
              <a:t>#!/</a:t>
            </a:r>
            <a:r>
              <a:rPr lang="en-US" sz="2000" dirty="0"/>
              <a:t>bin/bash </a:t>
            </a:r>
            <a:r>
              <a:rPr lang="en-US" sz="2000" dirty="0" smtClean="0"/>
              <a:t>-l</a:t>
            </a:r>
          </a:p>
          <a:p>
            <a:pPr>
              <a:lnSpc>
                <a:spcPct val="81000"/>
              </a:lnSpc>
            </a:pPr>
            <a:r>
              <a:rPr lang="en-US" sz="2000" dirty="0" smtClean="0"/>
              <a:t>I don’t trust all users to do the right thing ™</a:t>
            </a:r>
          </a:p>
          <a:p>
            <a:pPr>
              <a:lnSpc>
                <a:spcPct val="81000"/>
              </a:lnSpc>
            </a:pP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93581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Keeping Software for Life of Cluster or Not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398426"/>
            <a:ext cx="8001000" cy="289310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It is possible with a shared disk </a:t>
            </a:r>
            <a:r>
              <a:rPr lang="en-US" sz="2000" dirty="0" smtClean="0"/>
              <a:t>approach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You might want to hide older modules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51517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Hidden modules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398426"/>
            <a:ext cx="8001000" cy="289310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Sites have always hide modules by adding a leading </a:t>
            </a:r>
            <a:r>
              <a:rPr lang="en-US" sz="2000" dirty="0" smtClean="0"/>
              <a:t>dot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For example </a:t>
            </a:r>
            <a:r>
              <a:rPr lang="en-US" sz="2000" dirty="0" err="1"/>
              <a:t>gcc</a:t>
            </a:r>
            <a:r>
              <a:rPr lang="en-US" sz="2000" dirty="0"/>
              <a:t>/.</a:t>
            </a:r>
            <a:r>
              <a:rPr lang="en-US" sz="2000" dirty="0" smtClean="0"/>
              <a:t>6.3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Lmod 7 also allows for hidden module via </a:t>
            </a:r>
            <a:r>
              <a:rPr lang="en-US" sz="2000" dirty="0" smtClean="0"/>
              <a:t>MODULERC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system MODULERC or ~/.</a:t>
            </a:r>
            <a:r>
              <a:rPr lang="en-US" sz="2000" dirty="0" err="1"/>
              <a:t>modulerc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4199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Using System MODULERC to hide modules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398426"/>
            <a:ext cx="8001000" cy="289310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 smtClean="0"/>
              <a:t>In $MODULERCFILE or /app/</a:t>
            </a:r>
            <a:r>
              <a:rPr lang="en-US" sz="2000" dirty="0" err="1" smtClean="0"/>
              <a:t>lmod</a:t>
            </a:r>
            <a:r>
              <a:rPr lang="en-US" sz="2000" dirty="0" smtClean="0"/>
              <a:t>/</a:t>
            </a:r>
            <a:r>
              <a:rPr lang="en-US" sz="2000" dirty="0" err="1" smtClean="0"/>
              <a:t>etc</a:t>
            </a:r>
            <a:r>
              <a:rPr lang="en-US" sz="2000" dirty="0" smtClean="0"/>
              <a:t>/</a:t>
            </a:r>
            <a:r>
              <a:rPr lang="en-US" sz="2000" dirty="0" err="1" smtClean="0"/>
              <a:t>rc</a:t>
            </a:r>
            <a:r>
              <a:rPr lang="en-US" sz="2000" dirty="0" smtClean="0"/>
              <a:t>: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2000" dirty="0" smtClean="0"/>
              <a:t>       #%Module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2000" dirty="0" smtClean="0"/>
              <a:t>       </a:t>
            </a:r>
            <a:r>
              <a:rPr lang="en-US" sz="2000" dirty="0"/>
              <a:t>hide-version foo/3.2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28369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Tracking Module Usage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398426"/>
            <a:ext cx="8001000" cy="289310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Lmod makes it easy to track module usage</a:t>
            </a:r>
            <a:r>
              <a:rPr lang="en-US" sz="2000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Lmod can be setup to send a tagged message to </a:t>
            </a:r>
            <a:r>
              <a:rPr lang="en-US" sz="2000" dirty="0" smtClean="0"/>
              <a:t>syslog</a:t>
            </a:r>
          </a:p>
          <a:p>
            <a:pPr>
              <a:lnSpc>
                <a:spcPct val="81000"/>
              </a:lnSpc>
            </a:pPr>
            <a:r>
              <a:rPr lang="en-US" sz="2000" dirty="0" err="1"/>
              <a:t>Rsyslog</a:t>
            </a:r>
            <a:r>
              <a:rPr lang="en-US" sz="2000" dirty="0"/>
              <a:t> can send tags to a separate file</a:t>
            </a:r>
            <a:r>
              <a:rPr lang="en-US" sz="2000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See </a:t>
            </a:r>
            <a:r>
              <a:rPr lang="en-US" sz="2000" dirty="0" err="1" smtClean="0"/>
              <a:t>lmod</a:t>
            </a:r>
            <a:r>
              <a:rPr lang="en-US" sz="2000" dirty="0" smtClean="0"/>
              <a:t>/</a:t>
            </a:r>
            <a:r>
              <a:rPr lang="en-US" sz="2000" dirty="0" err="1" smtClean="0"/>
              <a:t>contrib</a:t>
            </a:r>
            <a:r>
              <a:rPr lang="en-US" sz="2000" dirty="0" smtClean="0"/>
              <a:t>/</a:t>
            </a:r>
            <a:r>
              <a:rPr lang="en-US" sz="2000" dirty="0" err="1" smtClean="0"/>
              <a:t>tracking_module_usage</a:t>
            </a:r>
            <a:r>
              <a:rPr lang="en-US" sz="2000" dirty="0" smtClean="0"/>
              <a:t>/* </a:t>
            </a:r>
            <a:r>
              <a:rPr lang="en-US" sz="2000" dirty="0"/>
              <a:t>for details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67671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Usage counts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398426"/>
            <a:ext cx="8001000" cy="289310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1000"/>
              </a:lnSpc>
              <a:buNone/>
            </a:pP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$ </a:t>
            </a:r>
            <a:r>
              <a:rPr lang="mr-IN" sz="1600" dirty="0" err="1">
                <a:latin typeface="Courier" charset="0"/>
                <a:ea typeface="Courier" charset="0"/>
                <a:cs typeface="Courier" charset="0"/>
              </a:rPr>
              <a:t>analyzeLmodDB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 --</a:t>
            </a:r>
            <a:r>
              <a:rPr lang="mr-IN" sz="1600" dirty="0" err="1">
                <a:latin typeface="Courier" charset="0"/>
                <a:ea typeface="Courier" charset="0"/>
                <a:cs typeface="Courier" charset="0"/>
              </a:rPr>
              <a:t>sqlPattern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 '%</a:t>
            </a:r>
            <a:r>
              <a:rPr lang="mr-IN" sz="1600" dirty="0" err="1">
                <a:latin typeface="Courier" charset="0"/>
                <a:ea typeface="Courier" charset="0"/>
                <a:cs typeface="Courier" charset="0"/>
              </a:rPr>
              <a:t>fftw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%' --</a:t>
            </a:r>
            <a:r>
              <a:rPr lang="mr-IN" sz="1600" dirty="0" err="1">
                <a:latin typeface="Courier" charset="0"/>
                <a:ea typeface="Courier" charset="0"/>
                <a:cs typeface="Courier" charset="0"/>
              </a:rPr>
              <a:t>start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'2015-01-01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’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--</a:t>
            </a:r>
            <a:r>
              <a:rPr lang="mr-IN" sz="1600" dirty="0" err="1">
                <a:latin typeface="Courier" charset="0"/>
                <a:ea typeface="Courier" charset="0"/>
                <a:cs typeface="Courier" charset="0"/>
              </a:rPr>
              <a:t>end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 '2015-02-01'  </a:t>
            </a:r>
            <a:r>
              <a:rPr lang="mr-IN" sz="1600" dirty="0" err="1">
                <a:latin typeface="Courier" charset="0"/>
                <a:ea typeface="Courier" charset="0"/>
                <a:cs typeface="Courier" charset="0"/>
              </a:rPr>
              <a:t>counts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  </a:t>
            </a:r>
            <a:endParaRPr lang="en-US" sz="16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600" dirty="0" err="1" smtClean="0">
                <a:latin typeface="Courier" charset="0"/>
                <a:ea typeface="Courier" charset="0"/>
                <a:cs typeface="Courier" charset="0"/>
              </a:rPr>
              <a:t>Module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mr-IN" sz="1600" dirty="0" err="1">
                <a:latin typeface="Courier" charset="0"/>
                <a:ea typeface="Courier" charset="0"/>
                <a:cs typeface="Courier" charset="0"/>
              </a:rPr>
              <a:t>path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                               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 </a:t>
            </a:r>
            <a:r>
              <a:rPr lang="mr-IN" sz="1600" dirty="0" err="1" smtClean="0">
                <a:latin typeface="Courier" charset="0"/>
                <a:ea typeface="Courier" charset="0"/>
                <a:cs typeface="Courier" charset="0"/>
              </a:rPr>
              <a:t>Distinct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mr-IN" sz="1600" dirty="0" err="1" smtClean="0">
                <a:latin typeface="Courier" charset="0"/>
                <a:ea typeface="Courier" charset="0"/>
                <a:cs typeface="Courier" charset="0"/>
              </a:rPr>
              <a:t>Users</a:t>
            </a:r>
            <a:endParaRPr lang="en-US" sz="16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-----------                                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--------------    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600" dirty="0" err="1" smtClean="0">
                <a:latin typeface="Courier" charset="0"/>
                <a:ea typeface="Courier" charset="0"/>
                <a:cs typeface="Courier" charset="0"/>
              </a:rPr>
              <a:t>apps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/intel13/mpich_3_2/</a:t>
            </a:r>
            <a:r>
              <a:rPr lang="mr-IN" sz="1600" dirty="0" err="1" smtClean="0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/fftw3/3.3.2             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151  /</a:t>
            </a:r>
            <a:r>
              <a:rPr lang="mr-IN" sz="1600" dirty="0" err="1" smtClean="0">
                <a:latin typeface="Courier" charset="0"/>
                <a:ea typeface="Courier" charset="0"/>
                <a:cs typeface="Courier" charset="0"/>
              </a:rPr>
              <a:t>apps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/intel13/mpich_3_2/</a:t>
            </a:r>
            <a:r>
              <a:rPr lang="mr-IN" sz="1600" dirty="0" err="1" smtClean="0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/fftw2/2.1.5              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62  /</a:t>
            </a:r>
            <a:r>
              <a:rPr lang="mr-IN" sz="1600" dirty="0" err="1" smtClean="0">
                <a:latin typeface="Courier" charset="0"/>
                <a:ea typeface="Courier" charset="0"/>
                <a:cs typeface="Courier" charset="0"/>
              </a:rPr>
              <a:t>apps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/intel13/impi_4_1/</a:t>
            </a:r>
            <a:r>
              <a:rPr lang="mr-IN" sz="1600" dirty="0" err="1" smtClean="0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/fftw3/3.3.2               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45  /</a:t>
            </a:r>
            <a:r>
              <a:rPr lang="mr-IN" sz="1600" dirty="0" err="1" smtClean="0">
                <a:latin typeface="Courier" charset="0"/>
                <a:ea typeface="Courier" charset="0"/>
                <a:cs typeface="Courier" charset="0"/>
              </a:rPr>
              <a:t>apps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/intel13/impi_4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_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1/</a:t>
            </a:r>
            <a:r>
              <a:rPr lang="mr-IN" sz="1600" dirty="0" err="1" smtClean="0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mr-IN" sz="1600" dirty="0" smtClean="0">
                <a:latin typeface="Courier" charset="0"/>
                <a:ea typeface="Courier" charset="0"/>
                <a:cs typeface="Courier" charset="0"/>
              </a:rPr>
              <a:t>/fftw2/2.1.5               </a:t>
            </a:r>
            <a:r>
              <a:rPr lang="mr-IN" sz="1600" dirty="0">
                <a:latin typeface="Courier" charset="0"/>
                <a:ea typeface="Courier" charset="0"/>
                <a:cs typeface="Courier" charset="0"/>
              </a:rPr>
              <a:t>19</a:t>
            </a:r>
            <a:endParaRPr lang="en-US" sz="1600" dirty="0" smtClean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40639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Distinct Users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398426"/>
            <a:ext cx="8001000" cy="289310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 defTabSz="914400">
              <a:lnSpc>
                <a:spcPct val="81000"/>
              </a:lnSpc>
              <a:spcBef>
                <a:spcPts val="0"/>
              </a:spcBef>
              <a:buSzTx/>
              <a:buNone/>
            </a:pP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$ ./</a:t>
            </a:r>
            <a:r>
              <a:rPr lang="en-US" sz="1800" dirty="0" err="1">
                <a:latin typeface="Courier" charset="0"/>
                <a:ea typeface="Courier" charset="0"/>
                <a:cs typeface="Courier" charset="0"/>
              </a:rPr>
              <a:t>analyzeLmodDB</a:t>
            </a: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 --</a:t>
            </a:r>
            <a:r>
              <a:rPr lang="en-US" sz="1800" dirty="0" err="1">
                <a:latin typeface="Courier" charset="0"/>
                <a:ea typeface="Courier" charset="0"/>
                <a:cs typeface="Courier" charset="0"/>
              </a:rPr>
              <a:t>sqlPattern</a:t>
            </a: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 '%/</a:t>
            </a:r>
            <a:r>
              <a:rPr lang="en-US" sz="1800" dirty="0" err="1">
                <a:latin typeface="Courier" charset="0"/>
                <a:ea typeface="Courier" charset="0"/>
                <a:cs typeface="Courier" charset="0"/>
              </a:rPr>
              <a:t>settarg</a:t>
            </a: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/%' 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username</a:t>
            </a:r>
          </a:p>
          <a:p>
            <a:pPr marL="0" lvl="0" indent="0" defTabSz="914400">
              <a:lnSpc>
                <a:spcPct val="81000"/>
              </a:lnSpc>
              <a:spcBef>
                <a:spcPts val="0"/>
              </a:spcBef>
              <a:buSzTx/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Module </a:t>
            </a: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path            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       </a:t>
            </a: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User 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Name</a:t>
            </a:r>
          </a:p>
          <a:p>
            <a:pPr marL="0" lvl="0" indent="0" defTabSz="914400">
              <a:lnSpc>
                <a:spcPct val="81000"/>
              </a:lnSpc>
              <a:spcBef>
                <a:spcPts val="0"/>
              </a:spcBef>
              <a:buSzTx/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-----------                   ---------</a:t>
            </a:r>
          </a:p>
          <a:p>
            <a:pPr marL="0" lvl="0" indent="0" defTabSz="914400">
              <a:lnSpc>
                <a:spcPct val="81000"/>
              </a:lnSpc>
              <a:spcBef>
                <a:spcPts val="0"/>
              </a:spcBef>
              <a:buSzTx/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/apps/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settarg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/5.8      user1</a:t>
            </a:r>
          </a:p>
          <a:p>
            <a:pPr marL="0" lvl="0" indent="0" defTabSz="914400">
              <a:lnSpc>
                <a:spcPct val="81000"/>
              </a:lnSpc>
              <a:spcBef>
                <a:spcPts val="0"/>
              </a:spcBef>
              <a:buSzTx/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/apps/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settarg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/5.8      user2</a:t>
            </a:r>
          </a:p>
          <a:p>
            <a:pPr marL="0" lvl="0" indent="0" defTabSz="914400">
              <a:lnSpc>
                <a:spcPct val="81000"/>
              </a:lnSpc>
              <a:spcBef>
                <a:spcPts val="0"/>
              </a:spcBef>
              <a:buSzTx/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/apps/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settarg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/5.8      user3</a:t>
            </a:r>
          </a:p>
          <a:p>
            <a:pPr marL="0" lvl="0" indent="0" defTabSz="914400">
              <a:lnSpc>
                <a:spcPct val="81000"/>
              </a:lnSpc>
              <a:spcBef>
                <a:spcPts val="0"/>
              </a:spcBef>
              <a:buSzTx/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/apps/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settarg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/5.8.1    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mclay</a:t>
            </a:r>
            <a:endParaRPr lang="en-US" sz="1800" dirty="0" smtClean="0">
              <a:latin typeface="Courier" charset="0"/>
              <a:ea typeface="Courier" charset="0"/>
              <a:cs typeface="Courier" charset="0"/>
            </a:endParaRPr>
          </a:p>
          <a:p>
            <a:pPr marL="0" lvl="0" indent="0" defTabSz="914400">
              <a:lnSpc>
                <a:spcPct val="81000"/>
              </a:lnSpc>
              <a:spcBef>
                <a:spcPts val="0"/>
              </a:spcBef>
              <a:buSzTx/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/apps/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settarg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/5.9.1    </a:t>
            </a: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user5</a:t>
            </a:r>
            <a:endParaRPr lang="en-US" sz="1800" dirty="0" smtClean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19923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Why does Lmod work at all?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398426"/>
            <a:ext cx="8001000" cy="289310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The Environment is inherited from the parent </a:t>
            </a:r>
            <a:r>
              <a:rPr lang="en-US" sz="2000" dirty="0" smtClean="0"/>
              <a:t>process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Changes in the child's environment DOES NOT affect the </a:t>
            </a:r>
            <a:r>
              <a:rPr lang="en-US" sz="2000" dirty="0" smtClean="0"/>
              <a:t>parent's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So how could Lmod work at all?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69675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The trick </a:t>
            </a:r>
            <a:r>
              <a:rPr lang="en-US" dirty="0" smtClean="0"/>
              <a:t>is: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398426"/>
            <a:ext cx="8001000" cy="289310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The </a:t>
            </a:r>
            <a:r>
              <a:rPr lang="en-US" sz="2000" dirty="0" err="1" smtClean="0"/>
              <a:t>lmod</a:t>
            </a:r>
            <a:r>
              <a:rPr lang="en-US" sz="2000" dirty="0"/>
              <a:t> </a:t>
            </a:r>
            <a:r>
              <a:rPr lang="en-US" sz="2000" dirty="0" smtClean="0"/>
              <a:t>program </a:t>
            </a:r>
            <a:r>
              <a:rPr lang="en-US" sz="2000" dirty="0"/>
              <a:t>generates text</a:t>
            </a:r>
            <a:r>
              <a:rPr lang="en-US" sz="2000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The module command </a:t>
            </a:r>
            <a:r>
              <a:rPr lang="en-US" sz="2000" dirty="0" err="1"/>
              <a:t>eval's</a:t>
            </a:r>
            <a:r>
              <a:rPr lang="en-US" sz="2000" dirty="0"/>
              <a:t> that text</a:t>
            </a:r>
            <a:r>
              <a:rPr lang="en-US" sz="2000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sz="2000" dirty="0" smtClean="0"/>
              <a:t>module () { </a:t>
            </a:r>
            <a:r>
              <a:rPr lang="en-US" sz="2000" dirty="0" err="1" smtClean="0"/>
              <a:t>eval</a:t>
            </a:r>
            <a:r>
              <a:rPr lang="en-US" sz="2000" dirty="0" smtClean="0"/>
              <a:t> $( $LMOD_CMD bash “$@”) ;}</a:t>
            </a: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8374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What are Modules?	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Modules are the way sites provide optional software: MPI, </a:t>
            </a:r>
            <a:r>
              <a:rPr lang="en-US" dirty="0" smtClean="0"/>
              <a:t>Boost</a:t>
            </a:r>
            <a:r>
              <a:rPr lang="en-US" dirty="0"/>
              <a:t>, </a:t>
            </a:r>
            <a:r>
              <a:rPr lang="en-US" dirty="0" smtClean="0"/>
              <a:t>...</a:t>
            </a:r>
          </a:p>
          <a:p>
            <a:pPr>
              <a:lnSpc>
                <a:spcPct val="81000"/>
              </a:lnSpc>
            </a:pPr>
            <a:r>
              <a:rPr lang="en-US" dirty="0"/>
              <a:t>Modules add to PATH and set other </a:t>
            </a:r>
            <a:r>
              <a:rPr lang="en-US" dirty="0" err="1"/>
              <a:t>env</a:t>
            </a:r>
            <a:r>
              <a:rPr lang="en-US" dirty="0"/>
              <a:t>. </a:t>
            </a:r>
            <a:r>
              <a:rPr lang="en-US" dirty="0" err="1"/>
              <a:t>vars</a:t>
            </a:r>
            <a:r>
              <a:rPr lang="en-US" dirty="0"/>
              <a:t> for each </a:t>
            </a:r>
            <a:r>
              <a:rPr lang="en-US" dirty="0" smtClean="0"/>
              <a:t>package</a:t>
            </a:r>
          </a:p>
          <a:p>
            <a:pPr>
              <a:lnSpc>
                <a:spcPct val="81000"/>
              </a:lnSpc>
            </a:pPr>
            <a:r>
              <a:rPr lang="en-US" dirty="0"/>
              <a:t>Modules can be unloaded</a:t>
            </a:r>
            <a:r>
              <a:rPr lang="en-US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dirty="0" err="1"/>
              <a:t>Modulefiles</a:t>
            </a:r>
            <a:r>
              <a:rPr lang="en-US" dirty="0"/>
              <a:t> are in one file not one for each shell. (e.g. Compiler </a:t>
            </a:r>
            <a:r>
              <a:rPr lang="en-US" dirty="0" err="1"/>
              <a:t>init</a:t>
            </a:r>
            <a:r>
              <a:rPr lang="en-US" dirty="0"/>
              <a:t> scripts</a:t>
            </a:r>
            <a:r>
              <a:rPr lang="en-US" dirty="0" smtClean="0"/>
              <a:t>)</a:t>
            </a:r>
          </a:p>
          <a:p>
            <a:pPr>
              <a:lnSpc>
                <a:spcPct val="81000"/>
              </a:lnSpc>
            </a:pP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495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Why is this important?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398426"/>
            <a:ext cx="8001000" cy="289310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It's a useful trick to </a:t>
            </a:r>
            <a:r>
              <a:rPr lang="en-US" sz="2000" dirty="0" smtClean="0"/>
              <a:t>know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Debugging </a:t>
            </a:r>
            <a:r>
              <a:rPr lang="en-US" sz="2000" dirty="0" err="1"/>
              <a:t>Modulefiles</a:t>
            </a:r>
            <a:r>
              <a:rPr lang="en-US" sz="2000" dirty="0" smtClean="0"/>
              <a:t>:</a:t>
            </a:r>
          </a:p>
          <a:p>
            <a:pPr>
              <a:lnSpc>
                <a:spcPct val="81000"/>
              </a:lnSpc>
            </a:pPr>
            <a:r>
              <a:rPr lang="en-US" sz="2000" dirty="0" smtClean="0"/>
              <a:t>$LMOD_CMD bash load </a:t>
            </a:r>
            <a:r>
              <a:rPr lang="en-US" sz="2000" dirty="0" smtClean="0">
                <a:solidFill>
                  <a:srgbClr val="FF0000"/>
                </a:solidFill>
              </a:rPr>
              <a:t>module </a:t>
            </a:r>
            <a:r>
              <a:rPr lang="en-US" sz="2000" dirty="0" smtClean="0">
                <a:solidFill>
                  <a:schemeClr val="tx1"/>
                </a:solidFill>
              </a:rPr>
              <a:t>2&gt; /dev/null &gt; </a:t>
            </a:r>
            <a:r>
              <a:rPr lang="en-US" sz="2000" dirty="0" err="1" smtClean="0">
                <a:solidFill>
                  <a:schemeClr val="tx1"/>
                </a:solidFill>
              </a:rPr>
              <a:t>stdout.txt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1108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Tracing Lmod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398426"/>
            <a:ext cx="8001000" cy="289310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A new feature of Lmod 7.4.4</a:t>
            </a:r>
            <a:r>
              <a:rPr lang="en-US" sz="2000" dirty="0" smtClean="0"/>
              <a:t>+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module -T </a:t>
            </a:r>
            <a:r>
              <a:rPr lang="en-US" sz="2000" dirty="0" smtClean="0"/>
              <a:t>...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export </a:t>
            </a:r>
            <a:r>
              <a:rPr lang="en-US" sz="2000" dirty="0" smtClean="0"/>
              <a:t>LMOD_TRACING=yes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Can trace loads and how restores work.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44071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How to trace Lmod startup behavior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201333"/>
            <a:ext cx="7735711" cy="2390529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How do you trace module commands in /</a:t>
            </a:r>
            <a:r>
              <a:rPr lang="en-US" sz="2000" dirty="0" err="1"/>
              <a:t>etc</a:t>
            </a:r>
            <a:r>
              <a:rPr lang="en-US" sz="2000" dirty="0"/>
              <a:t>/</a:t>
            </a:r>
            <a:r>
              <a:rPr lang="en-US" sz="2000" dirty="0" err="1"/>
              <a:t>profile.d</a:t>
            </a:r>
            <a:r>
              <a:rPr lang="en-US" sz="2000" dirty="0"/>
              <a:t>/*.</a:t>
            </a:r>
            <a:r>
              <a:rPr lang="en-US" sz="2000" dirty="0" err="1"/>
              <a:t>sh</a:t>
            </a:r>
            <a:r>
              <a:rPr lang="en-US" sz="2000" dirty="0" smtClean="0"/>
              <a:t>?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Could modify /</a:t>
            </a:r>
            <a:r>
              <a:rPr lang="en-US" sz="2000" dirty="0" err="1" smtClean="0"/>
              <a:t>etc</a:t>
            </a:r>
            <a:r>
              <a:rPr lang="en-US" sz="2000" dirty="0" smtClean="0"/>
              <a:t>/</a:t>
            </a:r>
            <a:r>
              <a:rPr lang="en-US" sz="2000" dirty="0" err="1" smtClean="0"/>
              <a:t>profile.d</a:t>
            </a:r>
            <a:r>
              <a:rPr lang="en-US" sz="2000" dirty="0" smtClean="0"/>
              <a:t>/z99_StdEnv.sh </a:t>
            </a:r>
            <a:r>
              <a:rPr lang="en-US" sz="2000" dirty="0"/>
              <a:t>to turn on      </a:t>
            </a:r>
            <a:r>
              <a:rPr lang="en-US" sz="2000" dirty="0" smtClean="0"/>
              <a:t>LMOD_TRACING </a:t>
            </a:r>
            <a:r>
              <a:rPr lang="en-US" sz="2000" dirty="0"/>
              <a:t>for a particular user. UGH</a:t>
            </a:r>
            <a:r>
              <a:rPr lang="en-US" sz="2000" dirty="0" smtClean="0"/>
              <a:t>!</a:t>
            </a:r>
          </a:p>
          <a:p>
            <a:pPr>
              <a:lnSpc>
                <a:spcPct val="81000"/>
              </a:lnSpc>
            </a:pPr>
            <a:r>
              <a:rPr lang="en-US" sz="2000" dirty="0" smtClean="0"/>
              <a:t>Install SHELL STARTUP DEBUG package instead</a:t>
            </a: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10576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SHELL STARTUP </a:t>
            </a:r>
            <a:r>
              <a:rPr lang="en-US" dirty="0" smtClean="0"/>
              <a:t>DEBUG Package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438400"/>
            <a:ext cx="8001000" cy="21534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Install from </a:t>
            </a:r>
            <a:r>
              <a:rPr lang="en-US" sz="2000" dirty="0" err="1" smtClean="0"/>
              <a:t>shellstartupdebug.sf.net</a:t>
            </a:r>
            <a:endParaRPr lang="en-US" sz="2000" dirty="0" smtClean="0"/>
          </a:p>
          <a:p>
            <a:pPr>
              <a:lnSpc>
                <a:spcPct val="81000"/>
              </a:lnSpc>
            </a:pPr>
            <a:r>
              <a:rPr lang="en-US" sz="2000" dirty="0"/>
              <a:t>Tracks startup behavior of /</a:t>
            </a:r>
            <a:r>
              <a:rPr lang="en-US" sz="2000" dirty="0" err="1"/>
              <a:t>etc</a:t>
            </a:r>
            <a:r>
              <a:rPr lang="en-US" sz="2000" dirty="0"/>
              <a:t>/</a:t>
            </a:r>
            <a:r>
              <a:rPr lang="en-US" sz="2000" dirty="0" err="1"/>
              <a:t>profile.d</a:t>
            </a:r>
            <a:r>
              <a:rPr lang="en-US" sz="2000" dirty="0"/>
              <a:t>/*.</a:t>
            </a:r>
            <a:r>
              <a:rPr lang="en-US" sz="2000" dirty="0" err="1" smtClean="0"/>
              <a:t>sh</a:t>
            </a:r>
            <a:endParaRPr lang="en-US" sz="2000" dirty="0"/>
          </a:p>
          <a:p>
            <a:pPr>
              <a:lnSpc>
                <a:spcPct val="81000"/>
              </a:lnSpc>
            </a:pPr>
            <a:r>
              <a:rPr lang="en-US" sz="2000" dirty="0"/>
              <a:t>Allows for the setting of </a:t>
            </a:r>
            <a:r>
              <a:rPr lang="en-US" sz="2000" dirty="0" err="1"/>
              <a:t>env</a:t>
            </a:r>
            <a:r>
              <a:rPr lang="en-US" sz="2000" dirty="0"/>
              <a:t>. </a:t>
            </a:r>
            <a:r>
              <a:rPr lang="en-US" sz="2000" dirty="0" err="1"/>
              <a:t>vars</a:t>
            </a:r>
            <a:r>
              <a:rPr lang="en-US" sz="2000" dirty="0"/>
              <a:t> before </a:t>
            </a:r>
            <a:r>
              <a:rPr lang="en-US" sz="2000" dirty="0" smtClean="0"/>
              <a:t> </a:t>
            </a:r>
            <a:r>
              <a:rPr lang="en-US" sz="2000" dirty="0"/>
              <a:t>/</a:t>
            </a:r>
            <a:r>
              <a:rPr lang="en-US" sz="2000" dirty="0" err="1"/>
              <a:t>etc</a:t>
            </a:r>
            <a:r>
              <a:rPr lang="en-US" sz="2000" dirty="0"/>
              <a:t>/</a:t>
            </a:r>
            <a:r>
              <a:rPr lang="en-US" sz="2000" dirty="0" err="1"/>
              <a:t>profile.d</a:t>
            </a:r>
            <a:r>
              <a:rPr lang="en-US" sz="2000" dirty="0"/>
              <a:t>/*.</a:t>
            </a:r>
            <a:r>
              <a:rPr lang="en-US" sz="2000" dirty="0" err="1"/>
              <a:t>sh</a:t>
            </a:r>
            <a:r>
              <a:rPr lang="en-US" sz="2000" dirty="0"/>
              <a:t> is sourced</a:t>
            </a:r>
            <a:r>
              <a:rPr lang="en-US" sz="2000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Requires modifying /</a:t>
            </a:r>
            <a:r>
              <a:rPr lang="en-US" sz="2000" dirty="0" err="1"/>
              <a:t>etc</a:t>
            </a:r>
            <a:r>
              <a:rPr lang="en-US" sz="2000" dirty="0"/>
              <a:t>/</a:t>
            </a:r>
            <a:r>
              <a:rPr lang="en-US" sz="2000" dirty="0" err="1"/>
              <a:t>bashrc</a:t>
            </a:r>
            <a:r>
              <a:rPr lang="en-US" sz="2000" dirty="0"/>
              <a:t> ...</a:t>
            </a: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99827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SHELL STARTUP DEBUG (II)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438400"/>
            <a:ext cx="8001000" cy="312702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export </a:t>
            </a:r>
            <a:r>
              <a:rPr lang="en-US" sz="2000" dirty="0" smtClean="0"/>
              <a:t>SHELL_STARTUP_DEBUG=1 </a:t>
            </a:r>
            <a:r>
              <a:rPr lang="en-US" sz="2000" dirty="0"/>
              <a:t>(in ~</a:t>
            </a:r>
            <a:r>
              <a:rPr lang="en-US" sz="2000" dirty="0" smtClean="0"/>
              <a:t>/.</a:t>
            </a:r>
            <a:r>
              <a:rPr lang="en-US" sz="2000" dirty="0" err="1"/>
              <a:t>init.sh</a:t>
            </a:r>
            <a:r>
              <a:rPr lang="en-US" sz="2000" dirty="0" smtClean="0"/>
              <a:t>)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Example </a:t>
            </a:r>
            <a:r>
              <a:rPr lang="en-US" sz="2000" dirty="0" smtClean="0"/>
              <a:t>output: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2000" dirty="0" smtClean="0">
                <a:latin typeface="Courier" charset="0"/>
                <a:ea typeface="Courier" charset="0"/>
                <a:cs typeface="Courier" charset="0"/>
              </a:rPr>
              <a:t>  </a:t>
            </a: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2000" dirty="0" err="1" smtClean="0">
                <a:latin typeface="Courier" charset="0"/>
                <a:ea typeface="Courier" charset="0"/>
                <a:cs typeface="Courier" charset="0"/>
              </a:rPr>
              <a:t>etc</a:t>
            </a: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2000" dirty="0" err="1" smtClean="0">
                <a:latin typeface="Courier" charset="0"/>
                <a:ea typeface="Courier" charset="0"/>
                <a:cs typeface="Courier" charset="0"/>
              </a:rPr>
              <a:t>profile</a:t>
            </a: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{</a:t>
            </a:r>
            <a:endParaRPr lang="en-US" sz="20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      </a:t>
            </a:r>
            <a:r>
              <a:rPr lang="mr-IN" sz="20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2000" dirty="0" err="1" smtClean="0">
                <a:latin typeface="Courier" charset="0"/>
                <a:ea typeface="Courier" charset="0"/>
                <a:cs typeface="Courier" charset="0"/>
              </a:rPr>
              <a:t>etc</a:t>
            </a: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2000" dirty="0" err="1" smtClean="0">
                <a:latin typeface="Courier" charset="0"/>
                <a:ea typeface="Courier" charset="0"/>
                <a:cs typeface="Courier" charset="0"/>
              </a:rPr>
              <a:t>profile.d</a:t>
            </a: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/z00_lmod.sh{</a:t>
            </a:r>
            <a:endParaRPr lang="en-US" sz="20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      } </a:t>
            </a:r>
            <a:r>
              <a:rPr lang="mr-IN" sz="2000" dirty="0">
                <a:latin typeface="Courier" charset="0"/>
                <a:ea typeface="Courier" charset="0"/>
                <a:cs typeface="Courier" charset="0"/>
              </a:rPr>
              <a:t>Time = </a:t>
            </a: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0.0770</a:t>
            </a:r>
            <a:endParaRPr lang="en-US" sz="20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      </a:t>
            </a:r>
            <a:r>
              <a:rPr lang="mr-IN" sz="20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2000" dirty="0" err="1" smtClean="0">
                <a:latin typeface="Courier" charset="0"/>
                <a:ea typeface="Courier" charset="0"/>
                <a:cs typeface="Courier" charset="0"/>
              </a:rPr>
              <a:t>etc</a:t>
            </a: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2000" dirty="0" err="1" smtClean="0">
                <a:latin typeface="Courier" charset="0"/>
                <a:ea typeface="Courier" charset="0"/>
                <a:cs typeface="Courier" charset="0"/>
              </a:rPr>
              <a:t>profile.d</a:t>
            </a: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/z99_StdEnv.sh{</a:t>
            </a:r>
            <a:endParaRPr lang="en-US" sz="20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      } </a:t>
            </a:r>
            <a:r>
              <a:rPr lang="mr-IN" sz="2000" dirty="0">
                <a:latin typeface="Courier" charset="0"/>
                <a:ea typeface="Courier" charset="0"/>
                <a:cs typeface="Courier" charset="0"/>
              </a:rPr>
              <a:t>Time = </a:t>
            </a: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0.2067</a:t>
            </a:r>
            <a:endParaRPr lang="en-US" sz="20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      </a:t>
            </a:r>
            <a:r>
              <a:rPr lang="mr-IN" sz="20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2000" dirty="0" err="1" smtClean="0">
                <a:latin typeface="Courier" charset="0"/>
                <a:ea typeface="Courier" charset="0"/>
                <a:cs typeface="Courier" charset="0"/>
              </a:rPr>
              <a:t>etc</a:t>
            </a: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2000" dirty="0" err="1" smtClean="0">
                <a:latin typeface="Courier" charset="0"/>
                <a:ea typeface="Courier" charset="0"/>
                <a:cs typeface="Courier" charset="0"/>
              </a:rPr>
              <a:t>bash.bashrc</a:t>
            </a: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{</a:t>
            </a:r>
            <a:endParaRPr lang="en-US" sz="20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      } </a:t>
            </a:r>
            <a:r>
              <a:rPr lang="mr-IN" sz="2000" dirty="0">
                <a:latin typeface="Courier" charset="0"/>
                <a:ea typeface="Courier" charset="0"/>
                <a:cs typeface="Courier" charset="0"/>
              </a:rPr>
              <a:t>Time = </a:t>
            </a: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0.2338</a:t>
            </a:r>
            <a:endParaRPr lang="en-US" sz="20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2000" dirty="0" smtClean="0">
                <a:latin typeface="Courier" charset="0"/>
                <a:ea typeface="Courier" charset="0"/>
                <a:cs typeface="Courier" charset="0"/>
              </a:rPr>
              <a:t>  } </a:t>
            </a:r>
            <a:r>
              <a:rPr lang="mr-IN" sz="2000" dirty="0">
                <a:latin typeface="Courier" charset="0"/>
                <a:ea typeface="Courier" charset="0"/>
                <a:cs typeface="Courier" charset="0"/>
              </a:rPr>
              <a:t>Time = 0.3156</a:t>
            </a:r>
            <a:endParaRPr lang="en-US" sz="2000" dirty="0" smtClean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8373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SHELL STARTUP DEBUG and </a:t>
            </a:r>
            <a:r>
              <a:rPr lang="en-US" dirty="0" smtClean="0"/>
              <a:t>LMOD_TRACING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438399"/>
            <a:ext cx="8001000" cy="318346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Put </a:t>
            </a:r>
            <a:r>
              <a:rPr lang="en-US" sz="2000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export </a:t>
            </a:r>
            <a:r>
              <a:rPr lang="en-US" sz="20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LMOD_TRACING=yes </a:t>
            </a:r>
            <a:r>
              <a:rPr lang="en-US" sz="2000" dirty="0"/>
              <a:t>in </a:t>
            </a:r>
            <a:r>
              <a:rPr lang="en-US" sz="2000" dirty="0" smtClean="0"/>
              <a:t>~/.</a:t>
            </a:r>
            <a:r>
              <a:rPr lang="en-US" sz="2000" dirty="0" err="1" smtClean="0"/>
              <a:t>init.sh</a:t>
            </a:r>
            <a:endParaRPr lang="en-US" sz="2000" dirty="0" smtClean="0"/>
          </a:p>
          <a:p>
            <a:pPr>
              <a:lnSpc>
                <a:spcPct val="81000"/>
              </a:lnSpc>
            </a:pPr>
            <a:r>
              <a:rPr lang="en-US" sz="2000" dirty="0"/>
              <a:t>Track Lmod startup </a:t>
            </a:r>
            <a:r>
              <a:rPr lang="en-US" sz="2000" dirty="0" smtClean="0"/>
              <a:t>issues:</a:t>
            </a:r>
          </a:p>
          <a:p>
            <a:pPr marL="0" indent="0">
              <a:lnSpc>
                <a:spcPct val="81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1000"/>
              </a:lnSpc>
              <a:buNone/>
            </a:pP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running: module --initial\_load 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restore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Using 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collection:      /home/user/.</a:t>
            </a:r>
            <a:r>
              <a:rPr lang="en-US" sz="1600" dirty="0" err="1" smtClean="0">
                <a:latin typeface="Courier" charset="0"/>
                <a:ea typeface="Courier" charset="0"/>
                <a:cs typeface="Courier" charset="0"/>
              </a:rPr>
              <a:t>lmod.d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/default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 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Setting MODULEPATH to: /apps/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/Darwin:/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apps/</a:t>
            </a:r>
            <a:r>
              <a:rPr lang="en-US" sz="1600" dirty="0" err="1" smtClean="0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/Core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 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Loading: 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unix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(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fn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: /apps/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/Core/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unix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unix.lua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)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 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Loading: 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gcc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(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fn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: /apps/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/Darwin/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gcc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/5.2.lua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)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 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Loading: 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StdEnv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(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fn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: /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apps/</a:t>
            </a:r>
            <a:r>
              <a:rPr lang="en-US" sz="1600" dirty="0" err="1" smtClean="0">
                <a:latin typeface="Courier" charset="0"/>
                <a:ea typeface="Courier" charset="0"/>
                <a:cs typeface="Courier" charset="0"/>
              </a:rPr>
              <a:t>mfiles</a:t>
            </a: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/Core/</a:t>
            </a:r>
            <a:r>
              <a:rPr lang="en-US" sz="1600" dirty="0" err="1" smtClean="0">
                <a:latin typeface="Courier" charset="0"/>
                <a:ea typeface="Courier" charset="0"/>
                <a:cs typeface="Courier" charset="0"/>
              </a:rPr>
              <a:t>StdEnv.lua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)</a:t>
            </a:r>
            <a:endParaRPr lang="en-US" sz="1600" dirty="0" smtClean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022759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Advanced Topics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438400"/>
            <a:ext cx="8001000" cy="21534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 smtClean="0"/>
              <a:t>ml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Spider </a:t>
            </a:r>
            <a:r>
              <a:rPr lang="en-US" sz="2000" dirty="0" smtClean="0"/>
              <a:t>Cache</a:t>
            </a:r>
          </a:p>
          <a:p>
            <a:pPr>
              <a:lnSpc>
                <a:spcPct val="81000"/>
              </a:lnSpc>
            </a:pPr>
            <a:r>
              <a:rPr lang="en-US" sz="2000" dirty="0" err="1"/>
              <a:t>Modulefiles</a:t>
            </a:r>
            <a:r>
              <a:rPr lang="en-US" sz="2000" dirty="0"/>
              <a:t> can have </a:t>
            </a:r>
            <a:r>
              <a:rPr lang="en-US" sz="2000" dirty="0" smtClean="0"/>
              <a:t>properties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New functions </a:t>
            </a:r>
            <a:r>
              <a:rPr lang="en-US" sz="2000" dirty="0" err="1"/>
              <a:t>pushenv</a:t>
            </a:r>
            <a:r>
              <a:rPr lang="en-US" sz="2000" dirty="0" smtClean="0"/>
              <a:t>()</a:t>
            </a:r>
          </a:p>
          <a:p>
            <a:pPr>
              <a:lnSpc>
                <a:spcPct val="81000"/>
              </a:lnSpc>
            </a:pPr>
            <a:r>
              <a:rPr lang="en-US" sz="2000" dirty="0" err="1"/>
              <a:t>SitePackage.lua</a:t>
            </a:r>
            <a:r>
              <a:rPr lang="en-US" sz="2000" dirty="0"/>
              <a:t> and hooks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33093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ml 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438400"/>
            <a:ext cx="8001000" cy="299155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I have trouble typing ``module</a:t>
            </a:r>
            <a:r>
              <a:rPr lang="en-US" sz="2000" dirty="0" smtClean="0"/>
              <a:t>'’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Needed a </a:t>
            </a:r>
            <a:r>
              <a:rPr lang="en-US" sz="2000" dirty="0" smtClean="0"/>
              <a:t>shortcut program not an alias.</a:t>
            </a:r>
          </a:p>
          <a:p>
            <a:pPr>
              <a:lnSpc>
                <a:spcPct val="81000"/>
              </a:lnSpc>
            </a:pPr>
            <a:r>
              <a:rPr lang="en-US" sz="2000" dirty="0" smtClean="0"/>
              <a:t>ml was born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ml </a:t>
            </a:r>
            <a:r>
              <a:rPr lang="en-US" sz="2000" dirty="0" smtClean="0"/>
              <a:t>-&gt; </a:t>
            </a:r>
            <a:r>
              <a:rPr lang="en-US" sz="2000" dirty="0"/>
              <a:t>module </a:t>
            </a:r>
            <a:r>
              <a:rPr lang="en-US" sz="2000" dirty="0" smtClean="0"/>
              <a:t>list</a:t>
            </a:r>
          </a:p>
          <a:p>
            <a:pPr>
              <a:lnSpc>
                <a:spcPct val="81000"/>
              </a:lnSpc>
            </a:pPr>
            <a:r>
              <a:rPr lang="en-US" sz="2000" dirty="0" smtClean="0"/>
              <a:t>ml </a:t>
            </a:r>
            <a:r>
              <a:rPr lang="en-US" sz="2000" dirty="0" smtClean="0">
                <a:solidFill>
                  <a:srgbClr val="FF0000"/>
                </a:solidFill>
              </a:rPr>
              <a:t>name </a:t>
            </a:r>
            <a:r>
              <a:rPr lang="en-US" sz="2000" dirty="0" smtClean="0">
                <a:solidFill>
                  <a:schemeClr val="tx1"/>
                </a:solidFill>
              </a:rPr>
              <a:t>-&gt; module load </a:t>
            </a:r>
            <a:r>
              <a:rPr lang="en-US" sz="2000" dirty="0" smtClean="0">
                <a:solidFill>
                  <a:srgbClr val="FF0000"/>
                </a:solidFill>
              </a:rPr>
              <a:t>name</a:t>
            </a:r>
          </a:p>
          <a:p>
            <a:pPr>
              <a:lnSpc>
                <a:spcPct val="81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ml </a:t>
            </a:r>
            <a:r>
              <a:rPr lang="mr-IN" sz="2000" dirty="0" smtClean="0">
                <a:solidFill>
                  <a:schemeClr val="tx1"/>
                </a:solidFill>
              </a:rPr>
              <a:t>–</a:t>
            </a:r>
            <a:r>
              <a:rPr lang="en-US" sz="2000" dirty="0" smtClean="0">
                <a:solidFill>
                  <a:schemeClr val="tx1"/>
                </a:solidFill>
              </a:rPr>
              <a:t>a b </a:t>
            </a:r>
            <a:r>
              <a:rPr lang="mr-IN" sz="2000" dirty="0" smtClean="0">
                <a:solidFill>
                  <a:schemeClr val="tx1"/>
                </a:solidFill>
              </a:rPr>
              <a:t>–</a:t>
            </a:r>
            <a:r>
              <a:rPr lang="en-US" sz="2000" dirty="0" smtClean="0">
                <a:solidFill>
                  <a:schemeClr val="tx1"/>
                </a:solidFill>
              </a:rPr>
              <a:t>c d -&gt; module unload a c; module load b d</a:t>
            </a:r>
          </a:p>
          <a:p>
            <a:pPr>
              <a:lnSpc>
                <a:spcPct val="81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ml </a:t>
            </a:r>
            <a:r>
              <a:rPr lang="en-US" sz="2000" dirty="0" err="1" smtClean="0">
                <a:solidFill>
                  <a:schemeClr val="tx1"/>
                </a:solidFill>
              </a:rPr>
              <a:t>av</a:t>
            </a:r>
            <a:r>
              <a:rPr lang="en-US" sz="2000" dirty="0" smtClean="0">
                <a:solidFill>
                  <a:schemeClr val="tx1"/>
                </a:solidFill>
              </a:rPr>
              <a:t> -&gt; module avail</a:t>
            </a:r>
          </a:p>
          <a:p>
            <a:pPr>
              <a:lnSpc>
                <a:spcPct val="81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ml spider -&gt; module spider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81000"/>
              </a:lnSpc>
            </a:pP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41269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Spider Cache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438400"/>
            <a:ext cx="8001000" cy="21534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Lmod has to know what </a:t>
            </a:r>
            <a:r>
              <a:rPr lang="en-US" sz="2000" dirty="0" err="1"/>
              <a:t>modulefiles</a:t>
            </a:r>
            <a:r>
              <a:rPr lang="en-US" sz="2000" dirty="0"/>
              <a:t> are in </a:t>
            </a:r>
            <a:r>
              <a:rPr lang="en-US" sz="2000" dirty="0" smtClean="0"/>
              <a:t>MODULEPATH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It walks the directories in MODULEPATH every time</a:t>
            </a:r>
            <a:r>
              <a:rPr lang="en-US" sz="2000" dirty="0" smtClean="0"/>
              <a:t>!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Or you can have system spider cache to speed things </a:t>
            </a:r>
            <a:r>
              <a:rPr lang="en-US" sz="2000" dirty="0" smtClean="0"/>
              <a:t>up</a:t>
            </a:r>
          </a:p>
          <a:p>
            <a:pPr>
              <a:lnSpc>
                <a:spcPct val="81000"/>
              </a:lnSpc>
            </a:pPr>
            <a:r>
              <a:rPr lang="en-US" sz="2000" dirty="0" smtClean="0"/>
              <a:t>https://</a:t>
            </a:r>
            <a:r>
              <a:rPr lang="en-US" sz="2000" dirty="0" err="1" smtClean="0"/>
              <a:t>lmod.readthedocs.io</a:t>
            </a:r>
            <a:r>
              <a:rPr lang="en-US" sz="2000" dirty="0" smtClean="0"/>
              <a:t>/</a:t>
            </a:r>
            <a:r>
              <a:rPr lang="en-US" sz="2000" dirty="0" err="1" smtClean="0"/>
              <a:t>en</a:t>
            </a:r>
            <a:r>
              <a:rPr lang="en-US" sz="2000" dirty="0" smtClean="0"/>
              <a:t>/latest/130_spider_cache.html </a:t>
            </a:r>
            <a:r>
              <a:rPr lang="en-US" sz="2000" dirty="0"/>
              <a:t>for      details.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95525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Spider Cache Advantages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094" y="2460978"/>
            <a:ext cx="8001000" cy="21534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The spider cache speeds up avail and spider </a:t>
            </a:r>
            <a:r>
              <a:rPr lang="en-US" sz="2000" dirty="0" smtClean="0"/>
              <a:t>greatly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All system </a:t>
            </a:r>
            <a:r>
              <a:rPr lang="en-US" sz="2000" dirty="0" err="1"/>
              <a:t>modulefiles</a:t>
            </a:r>
            <a:r>
              <a:rPr lang="en-US" sz="2000" dirty="0"/>
              <a:t> have been read, properties </a:t>
            </a:r>
            <a:r>
              <a:rPr lang="en-US" sz="2000" dirty="0" smtClean="0"/>
              <a:t>determined</a:t>
            </a:r>
          </a:p>
          <a:p>
            <a:pPr>
              <a:lnSpc>
                <a:spcPct val="81000"/>
              </a:lnSpc>
            </a:pPr>
            <a:r>
              <a:rPr lang="en-US" sz="2000" dirty="0" err="1"/>
              <a:t>Lua</a:t>
            </a:r>
            <a:r>
              <a:rPr lang="en-US" sz="2000" dirty="0"/>
              <a:t> is quite fast and reading and interpreting a single </a:t>
            </a:r>
            <a:r>
              <a:rPr lang="en-US" sz="2000" dirty="0" smtClean="0"/>
              <a:t>file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This is preferable to walking the directory tree and reading </a:t>
            </a:r>
            <a:r>
              <a:rPr lang="en-US" sz="2000" dirty="0" smtClean="0"/>
              <a:t>every module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Why is every module file read: </a:t>
            </a:r>
            <a:r>
              <a:rPr lang="en-US" sz="2000" dirty="0" smtClean="0"/>
              <a:t>properties</a:t>
            </a: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80277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What is Lmod?	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A modern replacement for a tried and true concept</a:t>
            </a:r>
            <a:r>
              <a:rPr lang="en-US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dirty="0"/>
              <a:t>The guiding principal: ``Make life easier w/o getting </a:t>
            </a:r>
            <a:r>
              <a:rPr lang="en-US" dirty="0" smtClean="0"/>
              <a:t>in </a:t>
            </a:r>
            <a:r>
              <a:rPr lang="en-US" dirty="0"/>
              <a:t>the way</a:t>
            </a:r>
            <a:r>
              <a:rPr lang="en-US" dirty="0" smtClean="0"/>
              <a:t>.'’</a:t>
            </a:r>
          </a:p>
          <a:p>
            <a:pPr>
              <a:lnSpc>
                <a:spcPct val="81000"/>
              </a:lnSpc>
            </a:pPr>
            <a:r>
              <a:rPr lang="en-US" dirty="0"/>
              <a:t>Reads both TCL and </a:t>
            </a:r>
            <a:r>
              <a:rPr lang="en-US" dirty="0" err="1"/>
              <a:t>Lua</a:t>
            </a:r>
            <a:r>
              <a:rPr lang="en-US" dirty="0"/>
              <a:t> </a:t>
            </a:r>
            <a:r>
              <a:rPr lang="en-US" dirty="0" err="1"/>
              <a:t>modulefiles</a:t>
            </a: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46341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Spider Cache Disadvantages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438400"/>
            <a:ext cx="8001000" cy="21534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There is only one: Keeping it </a:t>
            </a:r>
            <a:r>
              <a:rPr lang="en-US" sz="2000" dirty="0" smtClean="0"/>
              <a:t>up-to-date!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If Lmod sees a valid cache file it assumes it is </a:t>
            </a:r>
            <a:r>
              <a:rPr lang="en-US" sz="2000" dirty="0" smtClean="0"/>
              <a:t>correct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Otherwise what's the point</a:t>
            </a:r>
            <a:r>
              <a:rPr lang="en-US" sz="2000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Currently loads bypass cache but avail and spider depend on it</a:t>
            </a:r>
            <a:r>
              <a:rPr lang="en-US" sz="2000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Personal modules are not effected by system cache foo.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68774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Module Properties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438400"/>
            <a:ext cx="8001000" cy="340924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TACC </a:t>
            </a:r>
            <a:r>
              <a:rPr lang="en-US" sz="2000" dirty="0" smtClean="0"/>
              <a:t>deployed </a:t>
            </a:r>
            <a:r>
              <a:rPr lang="en-US" sz="2000" dirty="0"/>
              <a:t>Stampede with MIC </a:t>
            </a:r>
            <a:r>
              <a:rPr lang="en-US" sz="2000" dirty="0" smtClean="0"/>
              <a:t>accelerators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Some modules will be ``MIC'' aware: </a:t>
            </a:r>
            <a:r>
              <a:rPr lang="en-US" sz="2000" dirty="0" err="1"/>
              <a:t>mkl</a:t>
            </a:r>
            <a:r>
              <a:rPr lang="en-US" sz="2000" dirty="0"/>
              <a:t>, fftw3, phdf5, </a:t>
            </a:r>
            <a:r>
              <a:rPr lang="en-US" sz="2000" dirty="0" smtClean="0"/>
              <a:t>...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Lmod will decorate these modules</a:t>
            </a:r>
            <a:r>
              <a:rPr lang="en-US" sz="2000" dirty="0" smtClean="0"/>
              <a:t>:</a:t>
            </a:r>
            <a:endParaRPr lang="en-US" sz="1400" dirty="0">
              <a:latin typeface="Courier" charset="0"/>
              <a:ea typeface="Courier" charset="0"/>
              <a:cs typeface="Courier" charset="0"/>
            </a:endParaRPr>
          </a:p>
          <a:p>
            <a:pPr marL="342900" indent="-342900">
              <a:lnSpc>
                <a:spcPct val="81000"/>
              </a:lnSpc>
              <a:buAutoNum type="arabicParenR"/>
            </a:pPr>
            <a:r>
              <a:rPr lang="mr-IN" sz="1400" dirty="0" err="1" smtClean="0">
                <a:latin typeface="Courier" charset="0"/>
                <a:ea typeface="Courier" charset="0"/>
                <a:cs typeface="Courier" charset="0"/>
              </a:rPr>
              <a:t>unix</a:t>
            </a:r>
            <a:r>
              <a:rPr lang="mr-IN" sz="14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400" dirty="0" err="1" smtClean="0">
                <a:latin typeface="Courier" charset="0"/>
                <a:ea typeface="Courier" charset="0"/>
                <a:cs typeface="Courier" charset="0"/>
              </a:rPr>
              <a:t>unix</a:t>
            </a:r>
            <a:r>
              <a:rPr lang="mr-IN" sz="1400" dirty="0" smtClean="0">
                <a:latin typeface="Courier" charset="0"/>
                <a:ea typeface="Courier" charset="0"/>
                <a:cs typeface="Courier" charset="0"/>
              </a:rPr>
              <a:t>     </a:t>
            </a:r>
            <a:r>
              <a:rPr lang="mr-IN" sz="1400" dirty="0">
                <a:latin typeface="Courier" charset="0"/>
                <a:ea typeface="Courier" charset="0"/>
                <a:cs typeface="Courier" charset="0"/>
              </a:rPr>
              <a:t>3) </a:t>
            </a:r>
            <a:r>
              <a:rPr lang="mr-IN" sz="1400" dirty="0" err="1">
                <a:latin typeface="Courier" charset="0"/>
                <a:ea typeface="Courier" charset="0"/>
                <a:cs typeface="Courier" charset="0"/>
              </a:rPr>
              <a:t>ddt</a:t>
            </a:r>
            <a:r>
              <a:rPr lang="mr-IN" sz="14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400" dirty="0" err="1">
                <a:latin typeface="Courier" charset="0"/>
                <a:ea typeface="Courier" charset="0"/>
                <a:cs typeface="Courier" charset="0"/>
              </a:rPr>
              <a:t>ddt</a:t>
            </a:r>
            <a:r>
              <a:rPr lang="mr-IN" sz="1400" dirty="0">
                <a:latin typeface="Courier" charset="0"/>
                <a:ea typeface="Courier" charset="0"/>
                <a:cs typeface="Courier" charset="0"/>
              </a:rPr>
              <a:t>     </a:t>
            </a:r>
            <a:r>
              <a:rPr lang="mr-IN" sz="14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mr-IN" sz="1400" dirty="0">
                <a:latin typeface="Courier" charset="0"/>
                <a:ea typeface="Courier" charset="0"/>
                <a:cs typeface="Courier" charset="0"/>
              </a:rPr>
              <a:t>5) mpich2/1.5    7) phdf5/1.8.9 </a:t>
            </a:r>
            <a:r>
              <a:rPr lang="mr-IN" sz="1400" dirty="0" smtClean="0">
                <a:latin typeface="Courier" charset="0"/>
                <a:ea typeface="Courier" charset="0"/>
                <a:cs typeface="Courier" charset="0"/>
              </a:rPr>
              <a:t>(</a:t>
            </a:r>
            <a:r>
              <a:rPr lang="mr-IN" sz="1400" dirty="0" err="1" smtClean="0">
                <a:solidFill>
                  <a:srgbClr val="00B0F0"/>
                </a:solidFill>
                <a:latin typeface="Courier" charset="0"/>
                <a:ea typeface="Courier" charset="0"/>
                <a:cs typeface="Courier" charset="0"/>
              </a:rPr>
              <a:t>m</a:t>
            </a:r>
            <a:r>
              <a:rPr lang="mr-IN" sz="1400" dirty="0" smtClean="0">
                <a:latin typeface="Courier" charset="0"/>
                <a:ea typeface="Courier" charset="0"/>
                <a:cs typeface="Courier" charset="0"/>
              </a:rPr>
              <a:t>)</a:t>
            </a:r>
            <a:endParaRPr lang="en-US" sz="1400" dirty="0" smtClean="0">
              <a:latin typeface="Courier" charset="0"/>
              <a:ea typeface="Courier" charset="0"/>
              <a:cs typeface="Courier" charset="0"/>
            </a:endParaRPr>
          </a:p>
          <a:p>
            <a:pPr marL="342900" indent="-342900">
              <a:lnSpc>
                <a:spcPct val="81000"/>
              </a:lnSpc>
              <a:buAutoNum type="arabicParenR"/>
            </a:pPr>
            <a:r>
              <a:rPr lang="mr-IN" sz="1400" dirty="0" err="1" smtClean="0">
                <a:latin typeface="Courier" charset="0"/>
                <a:ea typeface="Courier" charset="0"/>
                <a:cs typeface="Courier" charset="0"/>
              </a:rPr>
              <a:t>intel</a:t>
            </a:r>
            <a:r>
              <a:rPr lang="mr-IN" sz="1400" dirty="0" smtClean="0">
                <a:latin typeface="Courier" charset="0"/>
                <a:ea typeface="Courier" charset="0"/>
                <a:cs typeface="Courier" charset="0"/>
              </a:rPr>
              <a:t>/13.0    </a:t>
            </a:r>
            <a:r>
              <a:rPr lang="mr-IN" sz="1400" dirty="0">
                <a:latin typeface="Courier" charset="0"/>
                <a:ea typeface="Courier" charset="0"/>
                <a:cs typeface="Courier" charset="0"/>
              </a:rPr>
              <a:t>4) </a:t>
            </a:r>
            <a:r>
              <a:rPr lang="mr-IN" sz="1400" dirty="0" err="1">
                <a:latin typeface="Courier" charset="0"/>
                <a:ea typeface="Courier" charset="0"/>
                <a:cs typeface="Courier" charset="0"/>
              </a:rPr>
              <a:t>mkl</a:t>
            </a:r>
            <a:r>
              <a:rPr lang="mr-IN" sz="14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400" dirty="0" err="1">
                <a:latin typeface="Courier" charset="0"/>
                <a:ea typeface="Courier" charset="0"/>
                <a:cs typeface="Courier" charset="0"/>
              </a:rPr>
              <a:t>mkl</a:t>
            </a:r>
            <a:r>
              <a:rPr lang="mr-IN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mr-IN" sz="1400" dirty="0" smtClean="0">
                <a:latin typeface="Courier" charset="0"/>
                <a:ea typeface="Courier" charset="0"/>
                <a:cs typeface="Courier" charset="0"/>
              </a:rPr>
              <a:t>(</a:t>
            </a:r>
            <a:r>
              <a:rPr lang="mr-IN" sz="14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*</a:t>
            </a:r>
            <a:r>
              <a:rPr lang="mr-IN" sz="1400" dirty="0" smtClean="0">
                <a:latin typeface="Courier" charset="0"/>
                <a:ea typeface="Courier" charset="0"/>
                <a:cs typeface="Courier" charset="0"/>
              </a:rPr>
              <a:t>)  </a:t>
            </a:r>
            <a:r>
              <a:rPr lang="mr-IN" sz="1400" dirty="0">
                <a:latin typeface="Courier" charset="0"/>
                <a:ea typeface="Courier" charset="0"/>
                <a:cs typeface="Courier" charset="0"/>
              </a:rPr>
              <a:t>6) </a:t>
            </a:r>
            <a:r>
              <a:rPr lang="mr-IN" sz="1400" dirty="0" err="1">
                <a:latin typeface="Courier" charset="0"/>
                <a:ea typeface="Courier" charset="0"/>
                <a:cs typeface="Courier" charset="0"/>
              </a:rPr>
              <a:t>petsc</a:t>
            </a:r>
            <a:r>
              <a:rPr lang="mr-IN" sz="1400" dirty="0">
                <a:latin typeface="Courier" charset="0"/>
                <a:ea typeface="Courier" charset="0"/>
                <a:cs typeface="Courier" charset="0"/>
              </a:rPr>
              <a:t>/3.2     8) </a:t>
            </a:r>
            <a:r>
              <a:rPr lang="mr-IN" sz="1400" dirty="0" err="1" smtClean="0">
                <a:latin typeface="Courier" charset="0"/>
                <a:ea typeface="Courier" charset="0"/>
                <a:cs typeface="Courier" charset="0"/>
              </a:rPr>
              <a:t>StdEnv</a:t>
            </a:r>
            <a:endParaRPr lang="en-US" sz="14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Where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 (</a:t>
            </a:r>
            <a:r>
              <a:rPr lang="en-US" sz="1400" dirty="0" smtClean="0">
                <a:solidFill>
                  <a:srgbClr val="00B0F0"/>
                </a:solidFill>
                <a:latin typeface="Courier" charset="0"/>
                <a:ea typeface="Courier" charset="0"/>
                <a:cs typeface="Courier" charset="0"/>
              </a:rPr>
              <a:t>m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):  module is build natively for MIC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 (</a:t>
            </a:r>
            <a:r>
              <a:rPr lang="en-US" sz="14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*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):  module is build natively for MIC and offload to the MIC.</a:t>
            </a:r>
          </a:p>
          <a:p>
            <a:pPr marL="0" indent="0">
              <a:lnSpc>
                <a:spcPct val="81000"/>
              </a:lnSpc>
              <a:buNone/>
            </a:pPr>
            <a:endParaRPr lang="en-US" sz="14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add_property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("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arch","mic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")              -- &gt;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phdf5  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add_property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("arch","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mic:offload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")      -- &gt;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mkl</a:t>
            </a:r>
            <a:endParaRPr lang="en-US" sz="140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50664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Module Properties (II): Sticky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438400"/>
            <a:ext cx="8001000" cy="21534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A module can be sticky</a:t>
            </a:r>
            <a:r>
              <a:rPr lang="en-US" sz="2000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It requires </a:t>
            </a:r>
            <a:r>
              <a:rPr lang="en-US" sz="2000" dirty="0" smtClean="0"/>
              <a:t>``--force'' </a:t>
            </a:r>
            <a:r>
              <a:rPr lang="en-US" sz="2000" dirty="0"/>
              <a:t>to unload or purge</a:t>
            </a:r>
            <a:r>
              <a:rPr lang="en-US" sz="2000" dirty="0" smtClean="0"/>
              <a:t>.</a:t>
            </a:r>
          </a:p>
          <a:p>
            <a:pPr>
              <a:lnSpc>
                <a:spcPct val="81000"/>
              </a:lnSpc>
            </a:pPr>
            <a:endParaRPr lang="en-US" sz="2000" dirty="0"/>
          </a:p>
          <a:p>
            <a:pPr marL="0" indent="0">
              <a:lnSpc>
                <a:spcPct val="81000"/>
              </a:lnSpc>
              <a:buNone/>
            </a:pPr>
            <a:r>
              <a:rPr lang="en-US" sz="2000" dirty="0" smtClean="0"/>
              <a:t>    </a:t>
            </a:r>
            <a:r>
              <a:rPr lang="en-US" sz="2000" dirty="0" err="1" smtClean="0"/>
              <a:t>add_property</a:t>
            </a:r>
            <a:r>
              <a:rPr lang="en-US" sz="2000" dirty="0"/>
              <a:t>("</a:t>
            </a:r>
            <a:r>
              <a:rPr lang="en-US" sz="2000" dirty="0" err="1"/>
              <a:t>lmod</a:t>
            </a:r>
            <a:r>
              <a:rPr lang="en-US" sz="2000" dirty="0"/>
              <a:t>","sticky")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51466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pushenv</a:t>
            </a:r>
            <a:r>
              <a:rPr lang="en-US" dirty="0"/>
              <a:t>()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438400"/>
            <a:ext cx="8001000" cy="31496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Suppose you'd like to set </a:t>
            </a:r>
            <a:r>
              <a:rPr lang="en-US" sz="2000" dirty="0" smtClean="0"/>
              <a:t>CC in </a:t>
            </a:r>
            <a:r>
              <a:rPr lang="en-US" sz="2000" dirty="0"/>
              <a:t>the environment</a:t>
            </a:r>
            <a:r>
              <a:rPr lang="en-US" sz="2000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sz="2000" dirty="0" err="1" smtClean="0"/>
              <a:t>setenv</a:t>
            </a:r>
            <a:r>
              <a:rPr lang="en-US" sz="2000" dirty="0" smtClean="0"/>
              <a:t>() won’t work</a:t>
            </a:r>
          </a:p>
          <a:p>
            <a:pPr>
              <a:lnSpc>
                <a:spcPct val="81000"/>
              </a:lnSpc>
            </a:pPr>
            <a:r>
              <a:rPr lang="en-US" sz="2000" dirty="0" err="1" smtClean="0"/>
              <a:t>pushenv</a:t>
            </a:r>
            <a:r>
              <a:rPr lang="en-US" sz="2000" dirty="0" smtClean="0"/>
              <a:t>() will!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                       #     </a:t>
            </a:r>
            <a:r>
              <a:rPr lang="en-US" sz="1400" dirty="0" err="1" smtClean="0">
                <a:latin typeface="Courier" charset="0"/>
                <a:ea typeface="Courier" charset="0"/>
                <a:cs typeface="Courier" charset="0"/>
              </a:rPr>
              <a:t>setenv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()    </a:t>
            </a:r>
            <a:r>
              <a:rPr lang="en-US" sz="1400" dirty="0" err="1" smtClean="0">
                <a:latin typeface="Courier" charset="0"/>
                <a:ea typeface="Courier" charset="0"/>
                <a:cs typeface="Courier" charset="0"/>
              </a:rPr>
              <a:t>pushenv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()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$ module load  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gcc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;   # 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-&gt; CC=</a:t>
            </a:r>
            <a:r>
              <a:rPr lang="en-US" sz="1400" dirty="0" err="1" smtClean="0">
                <a:latin typeface="Courier" charset="0"/>
                <a:ea typeface="Courier" charset="0"/>
                <a:cs typeface="Courier" charset="0"/>
              </a:rPr>
              <a:t>gcc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       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CC=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gcc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</a:t>
            </a:r>
            <a:endParaRPr lang="en-US" sz="14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$ 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module load  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mpich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; # 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-&gt; 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CC=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mpicc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   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CC=</a:t>
            </a:r>
            <a:r>
              <a:rPr lang="en-US" sz="1400" dirty="0" err="1" smtClean="0">
                <a:latin typeface="Courier" charset="0"/>
                <a:ea typeface="Courier" charset="0"/>
                <a:cs typeface="Courier" charset="0"/>
              </a:rPr>
              <a:t>mpicc</a:t>
            </a:r>
            <a:endParaRPr lang="en-US" sz="14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$ 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module unload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mpich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; # 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-&gt; 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CC is unset  CC=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gcc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</a:t>
            </a:r>
            <a:endParaRPr lang="en-US" sz="14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$ 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module unload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gcc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;   # 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-&gt; 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CC is unset  CC is unset</a:t>
            </a:r>
            <a:endParaRPr lang="en-US" sz="1400" dirty="0" smtClean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17758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SitePackage.lua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438400"/>
            <a:ext cx="8001000" cy="21534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 smtClean="0"/>
              <a:t>Extra Functions for all </a:t>
            </a:r>
            <a:r>
              <a:rPr lang="en-US" sz="2000" dirty="0" err="1" smtClean="0"/>
              <a:t>modulefiles</a:t>
            </a:r>
            <a:r>
              <a:rPr lang="en-US" sz="2000" dirty="0" smtClean="0"/>
              <a:t> for a site needs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Support for hooks like </a:t>
            </a:r>
            <a:r>
              <a:rPr lang="en-US" sz="2000" dirty="0" err="1" smtClean="0"/>
              <a:t>load_hook</a:t>
            </a:r>
            <a:r>
              <a:rPr lang="en-US" sz="2000" dirty="0" smtClean="0"/>
              <a:t>()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See </a:t>
            </a:r>
            <a:r>
              <a:rPr lang="en-US" sz="2000" dirty="0" err="1"/>
              <a:t>contrib</a:t>
            </a:r>
            <a:r>
              <a:rPr lang="en-US" sz="2000" dirty="0"/>
              <a:t>/</a:t>
            </a:r>
            <a:r>
              <a:rPr lang="en-US" sz="2000" dirty="0" err="1"/>
              <a:t>SitePackage</a:t>
            </a:r>
            <a:r>
              <a:rPr lang="en-US" sz="2000" dirty="0"/>
              <a:t> for examples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22372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094282"/>
            <a:ext cx="8001000" cy="9593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Remote Debugging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685800" y="2438400"/>
            <a:ext cx="8001000" cy="21534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sz="2000" dirty="0"/>
              <a:t>No software over ten lines is bug free</a:t>
            </a:r>
            <a:r>
              <a:rPr lang="en-US" sz="2000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Lmod is no exception</a:t>
            </a:r>
            <a:r>
              <a:rPr lang="en-US" sz="2000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sz="2000" dirty="0"/>
              <a:t>Bug reports are as easy as</a:t>
            </a:r>
            <a:r>
              <a:rPr lang="en-US" sz="2000" dirty="0" smtClean="0"/>
              <a:t>:</a:t>
            </a:r>
          </a:p>
          <a:p>
            <a:pPr lvl="1">
              <a:lnSpc>
                <a:spcPct val="81000"/>
              </a:lnSpc>
            </a:pPr>
            <a:r>
              <a:rPr lang="en-US" sz="2000" dirty="0"/>
              <a:t>module --</a:t>
            </a:r>
            <a:r>
              <a:rPr lang="en-US" sz="2000" dirty="0" err="1"/>
              <a:t>config</a:t>
            </a:r>
            <a:r>
              <a:rPr lang="en-US" sz="2000" dirty="0"/>
              <a:t>  </a:t>
            </a:r>
            <a:r>
              <a:rPr lang="en-US" sz="2000" dirty="0" smtClean="0"/>
              <a:t>2&gt;  </a:t>
            </a:r>
            <a:r>
              <a:rPr lang="en-US" sz="2000" dirty="0" err="1" smtClean="0"/>
              <a:t>config.log</a:t>
            </a:r>
            <a:endParaRPr lang="en-US" sz="2000" dirty="0" smtClean="0"/>
          </a:p>
          <a:p>
            <a:pPr lvl="1">
              <a:lnSpc>
                <a:spcPct val="81000"/>
              </a:lnSpc>
            </a:pPr>
            <a:r>
              <a:rPr lang="en-US" sz="2000" dirty="0"/>
              <a:t>module -D avail  </a:t>
            </a:r>
            <a:r>
              <a:rPr lang="en-US" sz="2000" dirty="0" smtClean="0"/>
              <a:t>2&gt;  </a:t>
            </a:r>
            <a:r>
              <a:rPr lang="en-US" sz="2000" dirty="0" err="1"/>
              <a:t>avail.log</a:t>
            </a:r>
            <a:endParaRPr lang="en-US" sz="2000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24026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Conclusions: Lmod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15346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/>
              <a:t>Latest version: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github.com:TACC/Lmod.git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/>
              <a:t>Stable version: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lmod.sf.net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/>
              <a:t>Documentation: 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lmod.readthedocs.org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 smtClean="0"/>
              <a:t>Shell Startup Debug: http://</a:t>
            </a:r>
            <a:r>
              <a:rPr lang="en-US" dirty="0" err="1" smtClean="0"/>
              <a:t>shellstartupdebug.sf.net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 smtClean="0"/>
              <a:t> </a:t>
            </a:r>
            <a:r>
              <a:rPr lang="en-US" dirty="0"/>
              <a:t>Mailing List:   </a:t>
            </a:r>
            <a:r>
              <a:rPr lang="en-US" dirty="0" smtClean="0">
                <a:hlinkClick r:id="rId5"/>
              </a:rPr>
              <a:t>lmod-users@lists.sourceforge.net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/>
              <a:t>Join here: </a:t>
            </a: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lists.sourceforge.net/lists/listinfo/lmod-users</a:t>
            </a:r>
            <a:endParaRPr lang="en-US" dirty="0" smtClean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46353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1000" cy="990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Fundamental Issues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99802" y="2438400"/>
            <a:ext cx="8615597" cy="246338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en-US" dirty="0"/>
              <a:t>Software Packages are created and updated all the time</a:t>
            </a:r>
            <a:r>
              <a:rPr lang="en-US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dirty="0"/>
              <a:t>Some Users need new versions for new features and bug fixes</a:t>
            </a:r>
            <a:r>
              <a:rPr lang="en-US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dirty="0"/>
              <a:t>Other Users need older versions for stability and continuity</a:t>
            </a:r>
            <a:r>
              <a:rPr lang="en-US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dirty="0"/>
              <a:t>User programs using pre-built C</a:t>
            </a:r>
            <a:r>
              <a:rPr lang="en-US"/>
              <a:t>++ </a:t>
            </a:r>
            <a:r>
              <a:rPr lang="en-US" smtClean="0"/>
              <a:t>&amp; </a:t>
            </a:r>
            <a:r>
              <a:rPr lang="en-US" dirty="0"/>
              <a:t>Fortran libraries must link with the same compiler</a:t>
            </a:r>
            <a:r>
              <a:rPr lang="en-US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dirty="0"/>
              <a:t>Similarly, MPI Applications must build and link with </a:t>
            </a:r>
            <a:r>
              <a:rPr lang="en-US" dirty="0" smtClean="0"/>
              <a:t>same </a:t>
            </a:r>
            <a:r>
              <a:rPr lang="en-US" dirty="0"/>
              <a:t>MPI/Compiler pairing when using pre-built MPI libraries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12123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599608"/>
            <a:ext cx="8001000" cy="7794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Example of Lmod: Environment Modules (I)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1633928"/>
            <a:ext cx="8686800" cy="37775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1000"/>
              </a:lnSpc>
              <a:buNone/>
            </a:pPr>
            <a:r>
              <a:rPr lang="mr-IN" dirty="0" smtClean="0"/>
              <a:t>$ </a:t>
            </a:r>
            <a:r>
              <a:rPr lang="mr-IN" dirty="0" err="1" smtClean="0"/>
              <a:t>module</a:t>
            </a:r>
            <a:r>
              <a:rPr lang="mr-IN" dirty="0" smtClean="0"/>
              <a:t> </a:t>
            </a:r>
            <a:r>
              <a:rPr lang="mr-IN" dirty="0" err="1" smtClean="0"/>
              <a:t>avail</a:t>
            </a:r>
            <a:endParaRPr lang="en-US" dirty="0" smtClean="0"/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------------------ 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opt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apps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modulefiles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/MPI/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intel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/12.0/mpich2/1.4 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---------</a:t>
            </a:r>
            <a:endParaRPr lang="en-US" sz="13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petsc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/3.1 (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default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)  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petsc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/3.1-debug  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pmetis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/4.0    </a:t>
            </a: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tau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/2.20.3</a:t>
            </a:r>
            <a:endParaRPr lang="en-US" sz="13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------------------- 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opt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apps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modulefiles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Compiler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intel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/12.0 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--------------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boost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/1.45.0              gotoblas2/1.13          </a:t>
            </a: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openmpi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/1.4.3</a:t>
            </a:r>
            <a:endParaRPr lang="en-US" sz="13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boost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/1.46.0              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mpich2/1.3.2            </a:t>
            </a: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openmpi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/1.5.1</a:t>
            </a:r>
            <a:endParaRPr lang="en-US" sz="13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boost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/1.46.1 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(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default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)    mpich2/1.4 (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default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)  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openmpi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/1.5.3 (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default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)</a:t>
            </a:r>
            <a:endParaRPr lang="en-US" sz="13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-------------------------- 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opt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apps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modulefiles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Core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----------------------</a:t>
            </a:r>
            <a:endParaRPr lang="en-US" sz="13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StdEnv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             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intel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/11.1               </a:t>
            </a: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papi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/4.1.4</a:t>
            </a:r>
            <a:endParaRPr lang="en-US" sz="13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admin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/admin-1.0    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intel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/12.0 (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default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)   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scite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/2.28  </a:t>
            </a:r>
            <a:endParaRPr lang="en-US" sz="13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ddt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ddt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            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lmod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lmod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                </a:t>
            </a: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tex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/2010</a:t>
            </a:r>
            <a:endParaRPr lang="en-US" sz="13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dmalloc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dmalloc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    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local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local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 (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default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)  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unix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unix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 (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default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)</a:t>
            </a:r>
            <a:endParaRPr lang="en-US" sz="13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fdepend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/1.2        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mkl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mkl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                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visit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visit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  </a:t>
            </a:r>
            <a:endParaRPr lang="en-US" sz="13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gcc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/4.4              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noweb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/2.11b  </a:t>
            </a:r>
            <a:endParaRPr lang="en-US" sz="13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mr-IN" sz="1300" dirty="0" err="1" smtClean="0">
                <a:latin typeface="Courier" charset="0"/>
                <a:ea typeface="Courier" charset="0"/>
                <a:cs typeface="Courier" charset="0"/>
              </a:rPr>
              <a:t>gcc</a:t>
            </a:r>
            <a:r>
              <a:rPr lang="mr-IN" sz="1300" dirty="0" smtClean="0">
                <a:latin typeface="Courier" charset="0"/>
                <a:ea typeface="Courier" charset="0"/>
                <a:cs typeface="Courier" charset="0"/>
              </a:rPr>
              <a:t>/4.5 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(</a:t>
            </a:r>
            <a:r>
              <a:rPr lang="mr-IN" sz="1300" dirty="0" err="1">
                <a:latin typeface="Courier" charset="0"/>
                <a:ea typeface="Courier" charset="0"/>
                <a:cs typeface="Courier" charset="0"/>
              </a:rPr>
              <a:t>default</a:t>
            </a:r>
            <a:r>
              <a:rPr lang="mr-IN" sz="1300" dirty="0">
                <a:latin typeface="Courier" charset="0"/>
                <a:ea typeface="Courier" charset="0"/>
                <a:cs typeface="Courier" charset="0"/>
              </a:rPr>
              <a:t>)</a:t>
            </a:r>
            <a:endParaRPr sz="130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11732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959370"/>
            <a:ext cx="8001000" cy="809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Example of Lmod: Environment Modules (II</a:t>
            </a:r>
            <a:r>
              <a:rPr lang="en-US" dirty="0" smtClean="0"/>
              <a:t>)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1768839"/>
            <a:ext cx="8915400" cy="403235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1000"/>
              </a:lnSpc>
              <a:buNone/>
            </a:pPr>
            <a:r>
              <a:rPr lang="en-US" dirty="0" smtClean="0"/>
              <a:t>$ </a:t>
            </a:r>
            <a:r>
              <a:rPr lang="en-US" dirty="0" smtClean="0">
                <a:solidFill>
                  <a:srgbClr val="FF0000"/>
                </a:solidFill>
              </a:rPr>
              <a:t>module list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Currently Loaded Modules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: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  </a:t>
            </a: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1) </a:t>
            </a:r>
            <a:r>
              <a:rPr lang="en-US" sz="1800" dirty="0" err="1">
                <a:latin typeface="Courier" charset="0"/>
                <a:ea typeface="Courier" charset="0"/>
                <a:cs typeface="Courier" charset="0"/>
              </a:rPr>
              <a:t>StdEnv</a:t>
            </a: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  2) </a:t>
            </a:r>
            <a:r>
              <a:rPr lang="en-US" sz="1800" dirty="0" err="1">
                <a:latin typeface="Courier" charset="0"/>
                <a:ea typeface="Courier" charset="0"/>
                <a:cs typeface="Courier" charset="0"/>
              </a:rPr>
              <a:t>gcc</a:t>
            </a: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/4.5  3) mpich2/1.4  4) 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petsc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/3.1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$ </a:t>
            </a:r>
            <a:r>
              <a:rPr lang="en-US" sz="18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module unload </a:t>
            </a:r>
            <a:r>
              <a:rPr lang="en-US" sz="1800" dirty="0" err="1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gcc</a:t>
            </a:r>
            <a:endParaRPr lang="en-US" sz="1800" dirty="0" smtClean="0">
              <a:solidFill>
                <a:srgbClr val="FF0000"/>
              </a:solidFill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Inactive Modules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: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  </a:t>
            </a: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1) mpich2  2) 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petsc</a:t>
            </a:r>
            <a:endParaRPr lang="en-US" sz="18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$ </a:t>
            </a:r>
            <a:r>
              <a:rPr lang="en-US" sz="18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module load intel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Activating Modules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: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  </a:t>
            </a: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1) mpich2  2) </a:t>
            </a:r>
            <a:r>
              <a:rPr lang="en-US" sz="1800" dirty="0" err="1" smtClean="0">
                <a:latin typeface="Courier" charset="0"/>
                <a:ea typeface="Courier" charset="0"/>
                <a:cs typeface="Courier" charset="0"/>
              </a:rPr>
              <a:t>petsc</a:t>
            </a:r>
            <a:endParaRPr lang="en-US" sz="18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$ </a:t>
            </a:r>
            <a:r>
              <a:rPr lang="en-US" sz="1800" dirty="0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module load </a:t>
            </a:r>
            <a:r>
              <a:rPr lang="en-US" sz="1800" dirty="0" err="1" smtClean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gcc</a:t>
            </a:r>
            <a:endParaRPr lang="en-US" sz="1800" dirty="0" smtClean="0">
              <a:solidFill>
                <a:srgbClr val="FF0000"/>
              </a:solidFill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lnSpc>
                <a:spcPct val="81000"/>
              </a:lnSpc>
              <a:buNone/>
            </a:pP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Due to MODULEPATH changes the follow modules have </a:t>
            </a: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been reloaded:</a:t>
            </a:r>
          </a:p>
          <a:p>
            <a:pPr marL="0" indent="0">
              <a:lnSpc>
                <a:spcPct val="81000"/>
              </a:lnSpc>
              <a:buNone/>
            </a:pPr>
            <a:r>
              <a:rPr lang="en-US" sz="1800" dirty="0" smtClean="0">
                <a:latin typeface="Courier" charset="0"/>
                <a:ea typeface="Courier" charset="0"/>
                <a:cs typeface="Courier" charset="0"/>
              </a:rPr>
              <a:t>  </a:t>
            </a:r>
            <a:r>
              <a:rPr lang="en-US" sz="1800" dirty="0">
                <a:latin typeface="Courier" charset="0"/>
                <a:ea typeface="Courier" charset="0"/>
                <a:cs typeface="Courier" charset="0"/>
              </a:rPr>
              <a:t>1) mpich2  2) </a:t>
            </a:r>
            <a:r>
              <a:rPr lang="en-US" sz="1800" dirty="0" err="1">
                <a:latin typeface="Courier" charset="0"/>
                <a:ea typeface="Courier" charset="0"/>
                <a:cs typeface="Courier" charset="0"/>
              </a:rPr>
              <a:t>petsc</a:t>
            </a:r>
            <a:endParaRPr sz="180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50225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85800" y="899410"/>
            <a:ext cx="8001000" cy="83944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Why You Might Want To Use Lmod?</a:t>
            </a:r>
            <a:endParaRPr dirty="0"/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228600" y="2438400"/>
            <a:ext cx="8686800" cy="226851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1000"/>
              </a:lnSpc>
            </a:pPr>
            <a:r>
              <a:rPr lang="en-US" dirty="0" smtClean="0"/>
              <a:t>Same module commands as in </a:t>
            </a:r>
            <a:r>
              <a:rPr lang="en-US" dirty="0" err="1" smtClean="0"/>
              <a:t>Tmod</a:t>
            </a:r>
            <a:endParaRPr lang="en-US" dirty="0" smtClean="0"/>
          </a:p>
          <a:p>
            <a:pPr>
              <a:lnSpc>
                <a:spcPct val="81000"/>
              </a:lnSpc>
            </a:pPr>
            <a:r>
              <a:rPr lang="en-US" dirty="0"/>
              <a:t>Active Development;  Frequent Releases; Bug fixes</a:t>
            </a:r>
            <a:r>
              <a:rPr lang="en-US" dirty="0" smtClean="0"/>
              <a:t>.</a:t>
            </a:r>
          </a:p>
          <a:p>
            <a:pPr>
              <a:lnSpc>
                <a:spcPct val="81000"/>
              </a:lnSpc>
            </a:pPr>
            <a:r>
              <a:rPr lang="en-US" dirty="0"/>
              <a:t>Vibrant </a:t>
            </a:r>
            <a:r>
              <a:rPr lang="en-US" dirty="0" smtClean="0"/>
              <a:t>Community</a:t>
            </a:r>
          </a:p>
          <a:p>
            <a:pPr>
              <a:lnSpc>
                <a:spcPct val="81000"/>
              </a:lnSpc>
            </a:pPr>
            <a:r>
              <a:rPr lang="en-US" dirty="0" smtClean="0"/>
              <a:t>Used all over the world</a:t>
            </a:r>
          </a:p>
          <a:p>
            <a:pPr>
              <a:lnSpc>
                <a:spcPct val="81000"/>
              </a:lnSpc>
            </a:pPr>
            <a:r>
              <a:rPr lang="en-US" dirty="0"/>
              <a:t>Enjoy many capabilities w/o changing a single module </a:t>
            </a:r>
            <a:r>
              <a:rPr lang="en-US" dirty="0" smtClean="0"/>
              <a:t>file</a:t>
            </a:r>
          </a:p>
          <a:p>
            <a:pPr>
              <a:lnSpc>
                <a:spcPct val="81000"/>
              </a:lnSpc>
            </a:pPr>
            <a:r>
              <a:rPr lang="en-US" dirty="0"/>
              <a:t>Many more advantages when you're </a:t>
            </a:r>
            <a:r>
              <a:rPr lang="en-US" dirty="0" smtClean="0"/>
              <a:t>ready</a:t>
            </a:r>
          </a:p>
          <a:p>
            <a:pPr>
              <a:lnSpc>
                <a:spcPct val="81000"/>
              </a:lnSpc>
            </a:pPr>
            <a:endParaRPr dirty="0"/>
          </a:p>
        </p:txBody>
      </p:sp>
      <p:sp>
        <p:nvSpPr>
          <p:cNvPr id="129" name="Shape 129"/>
          <p:cNvSpPr/>
          <p:nvPr/>
        </p:nvSpPr>
        <p:spPr>
          <a:xfrm>
            <a:off x="628650" y="6425420"/>
            <a:ext cx="2057400" cy="226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May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4519928" y="6425420"/>
            <a:ext cx="174770" cy="226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95538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Times"/>
        <a:ea typeface="Times"/>
        <a:cs typeface="Times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Times"/>
        <a:ea typeface="Times"/>
        <a:cs typeface="Times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2513</Words>
  <Application>Microsoft Macintosh PowerPoint</Application>
  <PresentationFormat>On-screen Show (4:3)</PresentationFormat>
  <Paragraphs>463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4" baseType="lpstr">
      <vt:lpstr>Arial</vt:lpstr>
      <vt:lpstr>Calibri</vt:lpstr>
      <vt:lpstr>Calibri Light</vt:lpstr>
      <vt:lpstr>Courier</vt:lpstr>
      <vt:lpstr>Helvetica</vt:lpstr>
      <vt:lpstr>Times</vt:lpstr>
      <vt:lpstr>Times New Roman</vt:lpstr>
      <vt:lpstr>Office Theme</vt:lpstr>
      <vt:lpstr>Linux Clusters Institute: Lmod: A Modern Environment Module System</vt:lpstr>
      <vt:lpstr>Outline</vt:lpstr>
      <vt:lpstr>Conclusions: Lmod</vt:lpstr>
      <vt:lpstr>What are Modules? </vt:lpstr>
      <vt:lpstr>What is Lmod? </vt:lpstr>
      <vt:lpstr>Fundamental Issues</vt:lpstr>
      <vt:lpstr>Example of Lmod: Environment Modules (I)</vt:lpstr>
      <vt:lpstr>Example of Lmod: Environment Modules (II)</vt:lpstr>
      <vt:lpstr>Why You Might Want To Use Lmod?</vt:lpstr>
      <vt:lpstr>Lmod Features</vt:lpstr>
      <vt:lpstr>Tmod vs. Lmod</vt:lpstr>
      <vt:lpstr>Safety Features of Lmod (I)</vt:lpstr>
      <vt:lpstr>Safety Features of Lmod (II)</vt:lpstr>
      <vt:lpstr>Module Architecture Design</vt:lpstr>
      <vt:lpstr>Shared Disk versus Local Install</vt:lpstr>
      <vt:lpstr>Modulefile Layout  Choices</vt:lpstr>
      <vt:lpstr>Flat Naming Scheme: PETSc</vt:lpstr>
      <vt:lpstr>Problems w/ Flat naming scheme</vt:lpstr>
      <vt:lpstr>Extremely complicated modulefiles</vt:lpstr>
      <vt:lpstr>Hierarchical Naming Schemes</vt:lpstr>
      <vt:lpstr>MODULEPATH</vt:lpstr>
      <vt:lpstr>Modulefile contents</vt:lpstr>
      <vt:lpstr>Providing a standard set of modules</vt:lpstr>
      <vt:lpstr>A Standard Set of Modules (II)</vt:lpstr>
      <vt:lpstr>User Collections with Save/Restore</vt:lpstr>
      <vt:lpstr>Module reset, restore</vt:lpstr>
      <vt:lpstr>Module Naming Conventions</vt:lpstr>
      <vt:lpstr>Module Naming Conventions (II)</vt:lpstr>
      <vt:lpstr>Bash issues</vt:lpstr>
      <vt:lpstr>Bash Issues (II)</vt:lpstr>
      <vt:lpstr>Bash Repair Choices</vt:lpstr>
      <vt:lpstr>Keeping Software for Life of Cluster or Not</vt:lpstr>
      <vt:lpstr>Hidden modules</vt:lpstr>
      <vt:lpstr>Using System MODULERC to hide modules</vt:lpstr>
      <vt:lpstr>Tracking Module Usage</vt:lpstr>
      <vt:lpstr>Usage counts</vt:lpstr>
      <vt:lpstr>Distinct Users</vt:lpstr>
      <vt:lpstr>Why does Lmod work at all?</vt:lpstr>
      <vt:lpstr>The trick is:</vt:lpstr>
      <vt:lpstr>Why is this important?</vt:lpstr>
      <vt:lpstr>Tracing Lmod</vt:lpstr>
      <vt:lpstr>How to trace Lmod startup behavior</vt:lpstr>
      <vt:lpstr>SHELL STARTUP DEBUG Package</vt:lpstr>
      <vt:lpstr>SHELL STARTUP DEBUG (II)</vt:lpstr>
      <vt:lpstr>SHELL STARTUP DEBUG and LMOD_TRACING</vt:lpstr>
      <vt:lpstr>Advanced Topics</vt:lpstr>
      <vt:lpstr>ml </vt:lpstr>
      <vt:lpstr>Spider Cache</vt:lpstr>
      <vt:lpstr>Spider Cache Advantages</vt:lpstr>
      <vt:lpstr>Spider Cache Disadvantages</vt:lpstr>
      <vt:lpstr>Module Properties</vt:lpstr>
      <vt:lpstr>Module Properties (II): Sticky</vt:lpstr>
      <vt:lpstr>pushenv()</vt:lpstr>
      <vt:lpstr>SitePackage.lua</vt:lpstr>
      <vt:lpstr>Remote Debugging</vt:lpstr>
      <vt:lpstr>Conclusions: Lmod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Linux Clusters Institute: Lmod: A Modern Environment Module System</dc:title>
  <cp:lastModifiedBy>Robert McLay</cp:lastModifiedBy>
  <cp:revision>31</cp:revision>
  <dcterms:modified xsi:type="dcterms:W3CDTF">2017-05-25T02:38:05Z</dcterms:modified>
</cp:coreProperties>
</file>